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7"/>
  </p:notesMasterIdLst>
  <p:sldIdLst>
    <p:sldId id="4536" r:id="rId2"/>
    <p:sldId id="4084" r:id="rId3"/>
    <p:sldId id="1199" r:id="rId4"/>
    <p:sldId id="1069" r:id="rId5"/>
    <p:sldId id="4231" r:id="rId6"/>
    <p:sldId id="4183" r:id="rId7"/>
    <p:sldId id="1282" r:id="rId8"/>
    <p:sldId id="4360" r:id="rId9"/>
    <p:sldId id="4351" r:id="rId10"/>
    <p:sldId id="4538" r:id="rId11"/>
    <p:sldId id="4362" r:id="rId12"/>
    <p:sldId id="4352" r:id="rId13"/>
    <p:sldId id="4189" r:id="rId14"/>
    <p:sldId id="4363" r:id="rId15"/>
    <p:sldId id="4312" r:id="rId16"/>
    <p:sldId id="4243" r:id="rId17"/>
    <p:sldId id="1150" r:id="rId18"/>
    <p:sldId id="1110" r:id="rId19"/>
    <p:sldId id="1311" r:id="rId20"/>
    <p:sldId id="4313" r:id="rId21"/>
    <p:sldId id="1272" r:id="rId22"/>
    <p:sldId id="1073" r:id="rId23"/>
    <p:sldId id="1303" r:id="rId24"/>
    <p:sldId id="4359" r:id="rId25"/>
    <p:sldId id="4364" r:id="rId26"/>
    <p:sldId id="4365" r:id="rId27"/>
    <p:sldId id="266" r:id="rId28"/>
    <p:sldId id="267" r:id="rId29"/>
    <p:sldId id="268" r:id="rId30"/>
    <p:sldId id="269" r:id="rId31"/>
    <p:sldId id="4354" r:id="rId32"/>
    <p:sldId id="4539" r:id="rId33"/>
    <p:sldId id="263" r:id="rId34"/>
    <p:sldId id="1312" r:id="rId35"/>
    <p:sldId id="354" r:id="rId36"/>
    <p:sldId id="1120" r:id="rId37"/>
    <p:sldId id="3849" r:id="rId38"/>
    <p:sldId id="4248" r:id="rId39"/>
    <p:sldId id="4244" r:id="rId40"/>
    <p:sldId id="4261" r:id="rId41"/>
    <p:sldId id="4217" r:id="rId42"/>
    <p:sldId id="4355" r:id="rId43"/>
    <p:sldId id="421" r:id="rId44"/>
    <p:sldId id="4194" r:id="rId45"/>
    <p:sldId id="1147" r:id="rId46"/>
    <p:sldId id="4188" r:id="rId47"/>
    <p:sldId id="1071" r:id="rId48"/>
    <p:sldId id="1268" r:id="rId49"/>
    <p:sldId id="4361" r:id="rId50"/>
    <p:sldId id="4204" r:id="rId51"/>
    <p:sldId id="480" r:id="rId52"/>
    <p:sldId id="4241" r:id="rId53"/>
    <p:sldId id="4238" r:id="rId54"/>
    <p:sldId id="4356" r:id="rId55"/>
    <p:sldId id="4353" r:id="rId56"/>
    <p:sldId id="4255" r:id="rId57"/>
    <p:sldId id="4358" r:id="rId58"/>
    <p:sldId id="4207" r:id="rId59"/>
    <p:sldId id="4357" r:id="rId60"/>
    <p:sldId id="4258" r:id="rId61"/>
    <p:sldId id="4199" r:id="rId62"/>
    <p:sldId id="4197" r:id="rId63"/>
    <p:sldId id="4540" r:id="rId64"/>
    <p:sldId id="4541" r:id="rId65"/>
    <p:sldId id="4263" r:id="rId66"/>
    <p:sldId id="4262" r:id="rId67"/>
    <p:sldId id="4203" r:id="rId68"/>
    <p:sldId id="4200" r:id="rId69"/>
    <p:sldId id="1265" r:id="rId70"/>
    <p:sldId id="1131" r:id="rId71"/>
    <p:sldId id="4266" r:id="rId72"/>
    <p:sldId id="4537" r:id="rId73"/>
    <p:sldId id="4378" r:id="rId74"/>
    <p:sldId id="4220" r:id="rId75"/>
    <p:sldId id="422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19E0E5"/>
    <a:srgbClr val="1389B3"/>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90849" autoAdjust="0"/>
  </p:normalViewPr>
  <p:slideViewPr>
    <p:cSldViewPr snapToGrid="0" snapToObjects="1">
      <p:cViewPr varScale="1">
        <p:scale>
          <a:sx n="76" d="100"/>
          <a:sy n="76" d="100"/>
        </p:scale>
        <p:origin x="132" y="438"/>
      </p:cViewPr>
      <p:guideLst>
        <p:guide orient="horz" pos="2160"/>
        <p:guide pos="3840"/>
      </p:guideLst>
    </p:cSldViewPr>
  </p:slideViewPr>
  <p:notesTextViewPr>
    <p:cViewPr>
      <p:scale>
        <a:sx n="1" d="1"/>
        <a:sy n="1" d="1"/>
      </p:scale>
      <p:origin x="0" y="0"/>
    </p:cViewPr>
  </p:notesTextViewPr>
  <p:sorterViewPr>
    <p:cViewPr>
      <p:scale>
        <a:sx n="167" d="100"/>
        <a:sy n="16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rwog\Dropbox%20(Amherst%20College)\2023\NEED\debt%20break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rwog\Dropbox%20(Amherst%20College)\2023\NEED\debt%20break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rwog\Dropbox%20(Amherst%20College)\2023\NEED\debt%20breakdow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grwog\Dropbox%20(Amherst%20College)\2023\NEED\debt%20breakdow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Total Public Debt: $30.5 tr, 6/30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Total Public Debt: $30.5 tr, 6/30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Total Public Debt: $33.7T, 11/10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28-458C-8185-8BD75D8F19B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28-458C-8185-8BD75D8F19B9}"/>
              </c:ext>
            </c:extLst>
          </c:dPt>
          <c:dLbls>
            <c:dLbl>
              <c:idx val="0"/>
              <c:tx>
                <c:rich>
                  <a:bodyPr/>
                  <a:lstStyle/>
                  <a:p>
                    <a:fld id="{C9B17689-32B2-490A-9773-58B7053C19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28-458C-8185-8BD75D8F19B9}"/>
                </c:ext>
              </c:extLst>
            </c:dLbl>
            <c:dLbl>
              <c:idx val="1"/>
              <c:tx>
                <c:rich>
                  <a:bodyPr/>
                  <a:lstStyle/>
                  <a:p>
                    <a:fld id="{B0409C55-081F-4506-9537-30ED7CD850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28-458C-8185-8BD75D8F19B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24609</c:v>
                </c:pt>
                <c:pt idx="1">
                  <c:v>6850</c:v>
                </c:pt>
              </c:numCache>
            </c:numRef>
          </c:val>
          <c:extLst>
            <c:ext xmlns:c15="http://schemas.microsoft.com/office/drawing/2012/chart" uri="{02D57815-91ED-43cb-92C2-25804820EDAC}">
              <c15:datalabelsRange>
                <c15:f>Sheet1!$F$7:$G$7</c15:f>
                <c15:dlblRangeCache>
                  <c:ptCount val="2"/>
                  <c:pt idx="0">
                    <c:v>78%</c:v>
                  </c:pt>
                  <c:pt idx="1">
                    <c:v>22%</c:v>
                  </c:pt>
                </c15:dlblRangeCache>
              </c15:datalabelsRange>
            </c:ext>
            <c:ext xmlns:c16="http://schemas.microsoft.com/office/drawing/2014/chart" uri="{C3380CC4-5D6E-409C-BE32-E72D297353CC}">
              <c16:uniqueId val="{00000004-A628-458C-8185-8BD75D8F19B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Publicly Held Debt:</a:t>
            </a:r>
            <a:r>
              <a:rPr lang="en-US" sz="2800" baseline="0"/>
              <a:t>  $24.6 tr, 3/1</a:t>
            </a:r>
            <a:endParaRPr lang="en-US" sz="2800"/>
          </a:p>
        </c:rich>
      </c:tx>
      <c:layout>
        <c:manualLayout>
          <c:xMode val="edge"/>
          <c:yMode val="edge"/>
          <c:x val="0.20060496067755601"/>
          <c:y val="2.7777777777777776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Sheet1!$H$1</c:f>
              <c:strCache>
                <c:ptCount val="1"/>
                <c:pt idx="0">
                  <c:v>Defense</c:v>
                </c:pt>
              </c:strCache>
            </c:strRef>
          </c:tx>
          <c:spPr>
            <a:ln w="28575" cap="rnd">
              <a:solidFill>
                <a:srgbClr val="0432FF"/>
              </a:solidFill>
              <a:round/>
            </a:ln>
            <a:effectLst/>
          </c:spPr>
          <c:marker>
            <c:symbol val="none"/>
          </c:marker>
          <c:cat>
            <c:numRef>
              <c:f>Sheet1!$G$2:$G$71</c:f>
              <c:numCache>
                <c:formatCode>General</c:formatCode>
                <c:ptCount val="70"/>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pt idx="69">
                  <c:v>2031</c:v>
                </c:pt>
              </c:numCache>
            </c:numRef>
          </c:cat>
          <c:val>
            <c:numRef>
              <c:f>Sheet1!$H$2:$H$71</c:f>
              <c:numCache>
                <c:formatCode>#,##0.0</c:formatCode>
                <c:ptCount val="70"/>
                <c:pt idx="0">
                  <c:v>8.9730000000000008</c:v>
                </c:pt>
                <c:pt idx="1">
                  <c:v>8.6890000000000001</c:v>
                </c:pt>
                <c:pt idx="2">
                  <c:v>8.3179999999999996</c:v>
                </c:pt>
                <c:pt idx="3">
                  <c:v>7.1929999999999996</c:v>
                </c:pt>
                <c:pt idx="4">
                  <c:v>7.5590000000000002</c:v>
                </c:pt>
                <c:pt idx="5">
                  <c:v>8.6059999999999999</c:v>
                </c:pt>
                <c:pt idx="6">
                  <c:v>9.1530000000000005</c:v>
                </c:pt>
                <c:pt idx="7">
                  <c:v>8.4380000000000006</c:v>
                </c:pt>
                <c:pt idx="8">
                  <c:v>7.8259999999999996</c:v>
                </c:pt>
                <c:pt idx="9">
                  <c:v>7.0759999999999996</c:v>
                </c:pt>
                <c:pt idx="10">
                  <c:v>6.5229999999999997</c:v>
                </c:pt>
                <c:pt idx="11">
                  <c:v>5.6989999999999998</c:v>
                </c:pt>
                <c:pt idx="12">
                  <c:v>5.444</c:v>
                </c:pt>
                <c:pt idx="13">
                  <c:v>5.452</c:v>
                </c:pt>
                <c:pt idx="14">
                  <c:v>5.032</c:v>
                </c:pt>
                <c:pt idx="15">
                  <c:v>4.8170000000000002</c:v>
                </c:pt>
                <c:pt idx="16">
                  <c:v>4.6029999999999998</c:v>
                </c:pt>
                <c:pt idx="17">
                  <c:v>4.5519999999999996</c:v>
                </c:pt>
                <c:pt idx="18">
                  <c:v>4.8220000000000001</c:v>
                </c:pt>
                <c:pt idx="19">
                  <c:v>5.0419999999999998</c:v>
                </c:pt>
                <c:pt idx="20">
                  <c:v>5.6120000000000001</c:v>
                </c:pt>
                <c:pt idx="21">
                  <c:v>5.9359999999999999</c:v>
                </c:pt>
                <c:pt idx="22">
                  <c:v>5.774</c:v>
                </c:pt>
                <c:pt idx="23">
                  <c:v>5.9340000000000002</c:v>
                </c:pt>
                <c:pt idx="24">
                  <c:v>6.05</c:v>
                </c:pt>
                <c:pt idx="25">
                  <c:v>5.9260000000000002</c:v>
                </c:pt>
                <c:pt idx="26">
                  <c:v>5.6609999999999996</c:v>
                </c:pt>
                <c:pt idx="27">
                  <c:v>5.4729999999999999</c:v>
                </c:pt>
                <c:pt idx="28">
                  <c:v>5.0880000000000001</c:v>
                </c:pt>
                <c:pt idx="29">
                  <c:v>5.2469999999999999</c:v>
                </c:pt>
                <c:pt idx="30">
                  <c:v>4.7160000000000002</c:v>
                </c:pt>
                <c:pt idx="31">
                  <c:v>4.3159999999999998</c:v>
                </c:pt>
                <c:pt idx="32">
                  <c:v>3.9329999999999998</c:v>
                </c:pt>
                <c:pt idx="33">
                  <c:v>3.6179999999999999</c:v>
                </c:pt>
                <c:pt idx="34">
                  <c:v>3.3450000000000002</c:v>
                </c:pt>
                <c:pt idx="35">
                  <c:v>3.2149999999999999</c:v>
                </c:pt>
                <c:pt idx="36">
                  <c:v>3.0259999999999998</c:v>
                </c:pt>
                <c:pt idx="37">
                  <c:v>2.9060000000000001</c:v>
                </c:pt>
                <c:pt idx="38">
                  <c:v>2.915</c:v>
                </c:pt>
                <c:pt idx="39">
                  <c:v>2.9079999999999999</c:v>
                </c:pt>
                <c:pt idx="40">
                  <c:v>3.2210000000000001</c:v>
                </c:pt>
                <c:pt idx="41">
                  <c:v>3.589</c:v>
                </c:pt>
                <c:pt idx="42">
                  <c:v>3.7759999999999998</c:v>
                </c:pt>
                <c:pt idx="43">
                  <c:v>3.8460000000000001</c:v>
                </c:pt>
                <c:pt idx="44">
                  <c:v>3.8130000000000002</c:v>
                </c:pt>
                <c:pt idx="45">
                  <c:v>3.8340000000000001</c:v>
                </c:pt>
                <c:pt idx="46">
                  <c:v>4.1539999999999999</c:v>
                </c:pt>
                <c:pt idx="47">
                  <c:v>4.5510000000000002</c:v>
                </c:pt>
                <c:pt idx="48">
                  <c:v>4.6420000000000003</c:v>
                </c:pt>
                <c:pt idx="49">
                  <c:v>4.54</c:v>
                </c:pt>
                <c:pt idx="50">
                  <c:v>4.1760000000000002</c:v>
                </c:pt>
                <c:pt idx="51">
                  <c:v>3.7690000000000001</c:v>
                </c:pt>
                <c:pt idx="52">
                  <c:v>3.4409999999999998</c:v>
                </c:pt>
                <c:pt idx="53">
                  <c:v>3.222</c:v>
                </c:pt>
                <c:pt idx="54">
                  <c:v>3.1469999999999998</c:v>
                </c:pt>
                <c:pt idx="55">
                  <c:v>3.0550000000000002</c:v>
                </c:pt>
                <c:pt idx="56">
                  <c:v>3.0569999999999999</c:v>
                </c:pt>
                <c:pt idx="57">
                  <c:v>3.1869999999999998</c:v>
                </c:pt>
                <c:pt idx="58">
                  <c:v>3.398854032612332</c:v>
                </c:pt>
                <c:pt idx="59" formatCode="0.0">
                  <c:v>3.3410483545274325</c:v>
                </c:pt>
                <c:pt idx="60" formatCode="0.0">
                  <c:v>3.2447875464318425</c:v>
                </c:pt>
                <c:pt idx="61" formatCode="0.0">
                  <c:v>3.1472112772362975</c:v>
                </c:pt>
                <c:pt idx="62" formatCode="0.0">
                  <c:v>3.0522032604263365</c:v>
                </c:pt>
                <c:pt idx="63" formatCode="0.0">
                  <c:v>3.0057786820325987</c:v>
                </c:pt>
                <c:pt idx="64" formatCode="0.0">
                  <c:v>2.9518458059898873</c:v>
                </c:pt>
                <c:pt idx="65" formatCode="0.0">
                  <c:v>2.9122051018937043</c:v>
                </c:pt>
                <c:pt idx="66" formatCode="0.0">
                  <c:v>2.8972552775069076</c:v>
                </c:pt>
                <c:pt idx="67" formatCode="0.0">
                  <c:v>2.824524674661387</c:v>
                </c:pt>
                <c:pt idx="68" formatCode="0.0">
                  <c:v>2.8116662437913553</c:v>
                </c:pt>
                <c:pt idx="69" formatCode="0.0">
                  <c:v>2.7783704721695193</c:v>
                </c:pt>
              </c:numCache>
            </c:numRef>
          </c:val>
          <c:smooth val="0"/>
          <c:extLst>
            <c:ext xmlns:c16="http://schemas.microsoft.com/office/drawing/2014/chart" uri="{C3380CC4-5D6E-409C-BE32-E72D297353CC}">
              <c16:uniqueId val="{00000000-E51B-D24A-94C7-E1D0A5289631}"/>
            </c:ext>
          </c:extLst>
        </c:ser>
        <c:dLbls>
          <c:showLegendKey val="0"/>
          <c:showVal val="0"/>
          <c:showCatName val="0"/>
          <c:showSerName val="0"/>
          <c:showPercent val="0"/>
          <c:showBubbleSize val="0"/>
        </c:dLbls>
        <c:smooth val="0"/>
        <c:axId val="942614415"/>
        <c:axId val="942616095"/>
      </c:lineChart>
      <c:catAx>
        <c:axId val="94261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6095"/>
        <c:crosses val="autoZero"/>
        <c:auto val="1"/>
        <c:lblAlgn val="ctr"/>
        <c:lblOffset val="100"/>
        <c:tickLblSkip val="4"/>
        <c:noMultiLvlLbl val="0"/>
      </c:catAx>
      <c:valAx>
        <c:axId val="9426160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Total Public Debt: $30.5 tr, 6/30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Total Public Debt: $30.5 tr, 6/30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Total Public Debt: $33.7T, 11/10</a:t>
            </a:r>
          </a:p>
        </c:rich>
      </c:tx>
      <c:layout>
        <c:manualLayout>
          <c:xMode val="edge"/>
          <c:yMode val="edge"/>
          <c:x val="0.12115224214921197"/>
          <c:y val="1.9186433747236348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28-458C-8185-8BD75D8F19B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28-458C-8185-8BD75D8F19B9}"/>
              </c:ext>
            </c:extLst>
          </c:dPt>
          <c:dLbls>
            <c:dLbl>
              <c:idx val="0"/>
              <c:tx>
                <c:rich>
                  <a:bodyPr/>
                  <a:lstStyle/>
                  <a:p>
                    <a:fld id="{20592A6A-D04C-44F2-B0A0-3E581E7AB1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28-458C-8185-8BD75D8F19B9}"/>
                </c:ext>
              </c:extLst>
            </c:dLbl>
            <c:dLbl>
              <c:idx val="1"/>
              <c:tx>
                <c:rich>
                  <a:bodyPr/>
                  <a:lstStyle/>
                  <a:p>
                    <a:fld id="{AB308EF2-CE58-4C2E-A0AD-831A7788FD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28-458C-8185-8BD75D8F19B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24609</c:v>
                </c:pt>
                <c:pt idx="1">
                  <c:v>6850</c:v>
                </c:pt>
              </c:numCache>
            </c:numRef>
          </c:val>
          <c:extLst>
            <c:ext xmlns:c15="http://schemas.microsoft.com/office/drawing/2012/chart" uri="{02D57815-91ED-43cb-92C2-25804820EDAC}">
              <c15:datalabelsRange>
                <c15:f>Sheet1!$F$7:$G$7</c15:f>
                <c15:dlblRangeCache>
                  <c:ptCount val="2"/>
                  <c:pt idx="0">
                    <c:v>78%</c:v>
                  </c:pt>
                  <c:pt idx="1">
                    <c:v>22%</c:v>
                  </c:pt>
                </c15:dlblRangeCache>
              </c15:datalabelsRange>
            </c:ext>
            <c:ext xmlns:c16="http://schemas.microsoft.com/office/drawing/2014/chart" uri="{C3380CC4-5D6E-409C-BE32-E72D297353CC}">
              <c16:uniqueId val="{00000004-A628-458C-8185-8BD75D8F19B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Publicly Held Debt:</a:t>
            </a:r>
            <a:r>
              <a:rPr lang="en-US" sz="2800" baseline="0" dirty="0"/>
              <a:t>  $32.3T</a:t>
            </a:r>
            <a:endParaRPr lang="en-US" sz="2800" dirty="0"/>
          </a:p>
        </c:rich>
      </c:tx>
      <c:layout>
        <c:manualLayout>
          <c:xMode val="edge"/>
          <c:yMode val="edge"/>
          <c:x val="0.20060496067755601"/>
          <c:y val="2.7777777777777776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3DDF-4007-A471-3BFE14349E7C}"/>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3DDF-4007-A471-3BFE14349E7C}"/>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3DDF-4007-A471-3BFE14349E7C}"/>
              </c:ext>
            </c:extLst>
          </c:dPt>
          <c:dLbls>
            <c:dLbl>
              <c:idx val="0"/>
              <c:layout>
                <c:manualLayout>
                  <c:x val="-0.21069387644704957"/>
                  <c:y val="-3.1175597773004379E-2"/>
                </c:manualLayout>
              </c:layout>
              <c:tx>
                <c:rich>
                  <a:bodyPr/>
                  <a:lstStyle/>
                  <a:p>
                    <a:r>
                      <a:rPr lang="en-US" dirty="0"/>
                      <a:t>46%</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DDF-4007-A471-3BFE14349E7C}"/>
                </c:ext>
              </c:extLst>
            </c:dLbl>
            <c:dLbl>
              <c:idx val="1"/>
              <c:tx>
                <c:rich>
                  <a:bodyPr/>
                  <a:lstStyle/>
                  <a:p>
                    <a:fld id="{DF27C9B7-61AF-47D9-BD7F-C315949B8B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DDF-4007-A471-3BFE14349E7C}"/>
                </c:ext>
              </c:extLst>
            </c:dLbl>
            <c:dLbl>
              <c:idx val="2"/>
              <c:tx>
                <c:rich>
                  <a:bodyPr/>
                  <a:lstStyle/>
                  <a:p>
                    <a:r>
                      <a:rPr lang="en-US"/>
                      <a:t>24%</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DDF-4007-A471-3BFE14349E7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11850.5</c:v>
                </c:pt>
                <c:pt idx="1">
                  <c:v>7402.5</c:v>
                </c:pt>
                <c:pt idx="2">
                  <c:v>5356</c:v>
                </c:pt>
              </c:numCache>
            </c:numRef>
          </c:val>
          <c:extLst>
            <c:ext xmlns:c15="http://schemas.microsoft.com/office/drawing/2012/chart" uri="{02D57815-91ED-43cb-92C2-25804820EDAC}">
              <c15:datalabelsRange>
                <c15:f>Sheet1!$G$10:$I$10</c15:f>
                <c15:dlblRangeCache>
                  <c:ptCount val="3"/>
                  <c:pt idx="0">
                    <c:v>48%</c:v>
                  </c:pt>
                  <c:pt idx="1">
                    <c:v>30%</c:v>
                  </c:pt>
                  <c:pt idx="2">
                    <c:v>22%</c:v>
                  </c:pt>
                </c15:dlblRangeCache>
              </c15:datalabelsRange>
            </c:ext>
            <c:ext xmlns:c16="http://schemas.microsoft.com/office/drawing/2014/chart" uri="{C3380CC4-5D6E-409C-BE32-E72D297353CC}">
              <c16:uniqueId val="{00000006-3DDF-4007-A471-3BFE14349E7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48654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535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holding od US Treasuries peaked </a:t>
            </a:r>
            <a:r>
              <a:rPr lang="en-US" dirty="0" err="1"/>
              <a:t>aat</a:t>
            </a:r>
            <a:r>
              <a:rPr lang="en-US" dirty="0"/>
              <a:t> 1.3tr in 2013.  and more recently has been falling.  Japan not so much.  10/6 31.1and 24.3</a:t>
            </a:r>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51837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69086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41633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  </a:t>
            </a:r>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160193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98028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sbhshgovapmacro.wordpress.com</a:t>
            </a:r>
            <a:r>
              <a:rPr lang="en-US" dirty="0"/>
              <a:t>/2011/06/02/international-institutions/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205037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66973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64806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3022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41041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76833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310247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  </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9088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Debt/debt2types_nom.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Debt/debt2types_nom.pn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Debt/debt2types.png"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file:////Users/Jon/NEED%20Dropbox/Presentations/FederalDebt/Images/Debt&amp;Interest.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holdings_shares.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file:////Users/Jon/NEED%20Dropbox/Presentations/FederalDebt/Images/IntlComp.p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carolan@oakland.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West Virginia University</a:t>
            </a:r>
          </a:p>
          <a:p>
            <a:pPr>
              <a:lnSpc>
                <a:spcPct val="100000"/>
              </a:lnSpc>
              <a:spcBef>
                <a:spcPts val="0"/>
              </a:spcBef>
            </a:pPr>
            <a:r>
              <a:rPr lang="en-US" sz="3100" dirty="0">
                <a:solidFill>
                  <a:schemeClr val="tx2"/>
                </a:solidFill>
              </a:rPr>
              <a:t>Fall, 2023</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0544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31676"/>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273023" y="3862751"/>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graphicFrame>
        <p:nvGraphicFramePr>
          <p:cNvPr id="6" name="Chart 5">
            <a:extLst>
              <a:ext uri="{FF2B5EF4-FFF2-40B4-BE49-F238E27FC236}">
                <a16:creationId xmlns:a16="http://schemas.microsoft.com/office/drawing/2014/main" id="{4E18CEE3-0FAE-306B-EBB3-38D62F64B217}"/>
              </a:ext>
            </a:extLst>
          </p:cNvPr>
          <p:cNvGraphicFramePr>
            <a:graphicFrameLocks noGrp="1" noChangeAspect="1"/>
          </p:cNvGraphicFramePr>
          <p:nvPr/>
        </p:nvGraphicFramePr>
        <p:xfrm>
          <a:off x="-353340" y="1747245"/>
          <a:ext cx="6435680" cy="4663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3DAA447-EB1F-1DF8-2693-1D6875A83F20}"/>
              </a:ext>
            </a:extLst>
          </p:cNvPr>
          <p:cNvGraphicFramePr>
            <a:graphicFrameLocks noGrp="1" noChangeAspect="1"/>
          </p:cNvGraphicFramePr>
          <p:nvPr/>
        </p:nvGraphicFramePr>
        <p:xfrm>
          <a:off x="0" y="1483915"/>
          <a:ext cx="6309360" cy="4571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9F3EB9B8-09E3-DBD1-2866-DCA64681D2E5}"/>
              </a:ext>
            </a:extLst>
          </p:cNvPr>
          <p:cNvGraphicFramePr>
            <a:graphicFrameLocks noGrp="1" noChangeAspect="1"/>
          </p:cNvGraphicFramePr>
          <p:nvPr>
            <p:extLst>
              <p:ext uri="{D42A27DB-BD31-4B8C-83A1-F6EECF244321}">
                <p14:modId xmlns:p14="http://schemas.microsoft.com/office/powerpoint/2010/main" val="3009166985"/>
              </p:ext>
            </p:extLst>
          </p:nvPr>
        </p:nvGraphicFramePr>
        <p:xfrm>
          <a:off x="2510500" y="1162800"/>
          <a:ext cx="5925074" cy="48029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55C69F98-0E41-9751-50F1-184F1061FF0E}"/>
              </a:ext>
            </a:extLst>
          </p:cNvPr>
          <p:cNvGraphicFramePr>
            <a:graphicFrameLocks noGrp="1" noChangeAspect="1"/>
          </p:cNvGraphicFramePr>
          <p:nvPr/>
        </p:nvGraphicFramePr>
        <p:xfrm>
          <a:off x="5673051" y="1489853"/>
          <a:ext cx="6433177" cy="47843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267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08D03C59-03C8-B04B-94CD-91E3F2E9CE00}"/>
              </a:ext>
            </a:extLst>
          </p:cNvPr>
          <p:cNvPicPr>
            <a:picLocks noChangeAspect="1"/>
          </p:cNvPicPr>
          <p:nvPr/>
        </p:nvPicPr>
        <p:blipFill>
          <a:blip r:embed="rId2" r:link="rId3"/>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7497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Key </a:t>
            </a:r>
            <a:r>
              <a:rPr lang="en-US" dirty="0">
                <a:solidFill>
                  <a:schemeClr val="accent5">
                    <a:lumMod val="50000"/>
                  </a:schemeClr>
                </a:solidFill>
              </a:rPr>
              <a:t>Idea: </a:t>
            </a:r>
            <a:r>
              <a:rPr lang="en-US" i="1" dirty="0">
                <a:solidFill>
                  <a:schemeClr val="accent5">
                    <a:lumMod val="50000"/>
                  </a:schemeClr>
                </a:solidFill>
              </a:rPr>
              <a:t>Public</a:t>
            </a:r>
            <a:r>
              <a:rPr lang="en-US" dirty="0">
                <a:solidFill>
                  <a:schemeClr val="accent5">
                    <a:lumMod val="50000"/>
                  </a:schemeClr>
                </a:solidFill>
              </a:rPr>
              <a:t> Debt</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a:t>Why just public debt? Has to be “repaid” &amp; is subject to interest rate fluctuation</a:t>
            </a:r>
          </a:p>
          <a:p>
            <a:pPr lvl="1"/>
            <a:r>
              <a:rPr lang="en-US" dirty="0"/>
              <a:t>Process of repayment: “rolling over” (in a bit)</a:t>
            </a:r>
          </a:p>
          <a:p>
            <a:pPr lvl="1"/>
            <a:r>
              <a:rPr lang="en-US" dirty="0"/>
              <a:t>Interest rate fluctuations:  will explore a bit later</a:t>
            </a:r>
          </a:p>
          <a:p>
            <a:r>
              <a:rPr lang="en-US" dirty="0"/>
              <a:t>For now, consider internal debt just bookkeeping, public debt needs to be “repaid” so we </a:t>
            </a:r>
          </a:p>
          <a:p>
            <a:endParaRPr lang="en-US" dirty="0"/>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403347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Key </a:t>
            </a:r>
            <a:r>
              <a:rPr lang="en-US" dirty="0">
                <a:solidFill>
                  <a:schemeClr val="accent5">
                    <a:lumMod val="50000"/>
                  </a:schemeClr>
                </a:solidFill>
              </a:rPr>
              <a:t>Idea: </a:t>
            </a:r>
            <a:r>
              <a:rPr lang="en-US" i="1" dirty="0">
                <a:solidFill>
                  <a:schemeClr val="accent5">
                    <a:lumMod val="50000"/>
                  </a:schemeClr>
                </a:solidFill>
              </a:rPr>
              <a:t>Relative</a:t>
            </a:r>
            <a:r>
              <a:rPr lang="en-US" dirty="0">
                <a:solidFill>
                  <a:schemeClr val="accent5">
                    <a:lumMod val="50000"/>
                  </a:schemeClr>
                </a:solidFill>
              </a:rPr>
              <a:t> Debt</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a:t>Most analyses focus on public debt </a:t>
            </a:r>
            <a:r>
              <a:rPr lang="en-US" b="1" i="1" dirty="0"/>
              <a:t>relative</a:t>
            </a:r>
            <a:r>
              <a:rPr lang="en-US" dirty="0"/>
              <a:t> to size of the economy (i.e. GDP)</a:t>
            </a:r>
          </a:p>
          <a:p>
            <a:r>
              <a:rPr lang="en-US" dirty="0"/>
              <a:t>Relative debt is a fraction: Debt/GDP</a:t>
            </a:r>
          </a:p>
          <a:p>
            <a:r>
              <a:rPr lang="en-US" dirty="0"/>
              <a:t>Can decrease if:</a:t>
            </a:r>
          </a:p>
          <a:p>
            <a:pPr lvl="1"/>
            <a:r>
              <a:rPr lang="en-US" dirty="0"/>
              <a:t>The </a:t>
            </a:r>
            <a:r>
              <a:rPr lang="en-US" b="1" i="1" dirty="0"/>
              <a:t>numerator</a:t>
            </a:r>
            <a:r>
              <a:rPr lang="en-US" dirty="0"/>
              <a:t> falls (means: have </a:t>
            </a:r>
            <a:r>
              <a:rPr lang="en-US" dirty="0">
                <a:highlight>
                  <a:srgbClr val="FFFF00"/>
                </a:highlight>
              </a:rPr>
              <a:t>budget surplus</a:t>
            </a:r>
            <a:r>
              <a:rPr lang="en-US" dirty="0"/>
              <a:t>)</a:t>
            </a:r>
          </a:p>
          <a:p>
            <a:pPr lvl="1"/>
            <a:r>
              <a:rPr lang="en-US" dirty="0"/>
              <a:t>The </a:t>
            </a:r>
            <a:r>
              <a:rPr lang="en-US" b="1" i="1" dirty="0"/>
              <a:t>denominator</a:t>
            </a:r>
            <a:r>
              <a:rPr lang="en-US" dirty="0"/>
              <a:t> rises (i.e. GDP grows)</a:t>
            </a:r>
          </a:p>
          <a:p>
            <a:pPr lvl="1"/>
            <a:r>
              <a:rPr lang="en-US" dirty="0"/>
              <a:t>OR, the </a:t>
            </a:r>
            <a:r>
              <a:rPr lang="en-US" i="1" dirty="0"/>
              <a:t>denominator (</a:t>
            </a:r>
            <a:r>
              <a:rPr lang="en-US" b="1" i="1" dirty="0"/>
              <a:t>GDP</a:t>
            </a:r>
            <a:r>
              <a:rPr lang="en-US" i="1" dirty="0"/>
              <a:t>)</a:t>
            </a:r>
            <a:r>
              <a:rPr lang="en-US" dirty="0"/>
              <a:t> </a:t>
            </a:r>
            <a:r>
              <a:rPr lang="en-US" i="1" dirty="0">
                <a:solidFill>
                  <a:srgbClr val="FF0000"/>
                </a:solidFill>
              </a:rPr>
              <a:t>grows faster </a:t>
            </a:r>
            <a:r>
              <a:rPr lang="en-US" dirty="0"/>
              <a:t>than the </a:t>
            </a:r>
            <a:r>
              <a:rPr lang="en-US" i="1" dirty="0"/>
              <a:t>numerator</a:t>
            </a:r>
            <a:r>
              <a:rPr lang="en-US" b="1" i="1" dirty="0"/>
              <a:t> (debt)</a:t>
            </a:r>
          </a:p>
          <a:p>
            <a:pPr marL="0"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53842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1DA806-CD41-4380-D912-8838BA23CC24}"/>
              </a:ext>
            </a:extLst>
          </p:cNvPr>
          <p:cNvPicPr>
            <a:picLocks noChangeAspect="1"/>
          </p:cNvPicPr>
          <p:nvPr/>
        </p:nvPicPr>
        <p:blipFill>
          <a:blip r:embed="rId2" r:link="rId3"/>
          <a:srcRect/>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RELATIVE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08D03C59-03C8-B04B-94CD-91E3F2E9CE00}"/>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02995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a:bodyPr>
          <a:lstStyle/>
          <a:p>
            <a:r>
              <a:rPr lang="en-US" dirty="0"/>
              <a:t> What do we use it for / why need it? </a:t>
            </a:r>
          </a:p>
          <a:p>
            <a:r>
              <a:rPr lang="en-US" dirty="0"/>
              <a:t> From whom / how do we get it? </a:t>
            </a:r>
            <a:r>
              <a:rPr lang="en-US" sz="2800" dirty="0"/>
              <a:t>Does is matter from whom?</a:t>
            </a:r>
          </a:p>
          <a:p>
            <a:r>
              <a:rPr lang="en-US" sz="2800" dirty="0"/>
              <a:t> </a:t>
            </a:r>
            <a:r>
              <a:rPr lang="en-US" dirty="0"/>
              <a:t>When does it become problem?</a:t>
            </a:r>
          </a:p>
          <a:p>
            <a:endParaRPr lang="en-US" dirty="0"/>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Personal &amp; Federal </a:t>
            </a:r>
          </a:p>
        </p:txBody>
      </p:sp>
    </p:spTree>
    <p:extLst>
      <p:ext uri="{BB962C8B-B14F-4D97-AF65-F5344CB8AC3E}">
        <p14:creationId xmlns:p14="http://schemas.microsoft.com/office/powerpoint/2010/main" val="23069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512499" y="1025235"/>
            <a:ext cx="10753165" cy="4606637"/>
          </a:xfrm>
        </p:spPr>
        <p:txBody>
          <a:bodyPr>
            <a:normAutofit/>
          </a:bodyPr>
          <a:lstStyle/>
          <a:p>
            <a:r>
              <a:rPr lang="en-US" dirty="0"/>
              <a:t>Unexpected emergencies – we need $ now!</a:t>
            </a:r>
          </a:p>
          <a:p>
            <a:pPr marL="0" indent="0">
              <a:buNone/>
            </a:pPr>
            <a:endParaRPr lang="en-US" dirty="0"/>
          </a:p>
          <a:p>
            <a:r>
              <a:rPr lang="en-US" dirty="0"/>
              <a:t>Economic investment (not speculating, </a:t>
            </a:r>
            <a:r>
              <a:rPr lang="en-US" i="1" dirty="0"/>
              <a:t>economic</a:t>
            </a:r>
            <a:r>
              <a:rPr lang="en-US" dirty="0"/>
              <a:t> investment which creates long term value greater than the cost of capital, i.e. ROI&gt;WACC)</a:t>
            </a:r>
          </a:p>
          <a:p>
            <a:pPr lvl="1"/>
            <a:r>
              <a:rPr lang="en-US" dirty="0"/>
              <a:t>Education</a:t>
            </a:r>
          </a:p>
          <a:p>
            <a:pPr lvl="1"/>
            <a:r>
              <a:rPr lang="en-US" dirty="0"/>
              <a:t>Think: businesses – using it to grow!</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(1)</a:t>
            </a:r>
          </a:p>
        </p:txBody>
      </p:sp>
    </p:spTree>
    <p:extLst>
      <p:ext uri="{BB962C8B-B14F-4D97-AF65-F5344CB8AC3E}">
        <p14:creationId xmlns:p14="http://schemas.microsoft.com/office/powerpoint/2010/main" val="158265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5350-7AF8-2440-AB21-587FC4848990}"/>
              </a:ext>
            </a:extLst>
          </p:cNvPr>
          <p:cNvSpPr>
            <a:spLocks noGrp="1"/>
          </p:cNvSpPr>
          <p:nvPr>
            <p:ph type="title"/>
          </p:nvPr>
        </p:nvSpPr>
        <p:spPr>
          <a:xfrm>
            <a:off x="748550" y="0"/>
            <a:ext cx="10515600" cy="1325563"/>
          </a:xfrm>
        </p:spPr>
        <p:txBody>
          <a:bodyPr/>
          <a:lstStyle/>
          <a:p>
            <a:r>
              <a:rPr lang="en-US" dirty="0">
                <a:solidFill>
                  <a:srgbClr val="FFFFFF"/>
                </a:solidFill>
              </a:rPr>
              <a:t>Co</a:t>
            </a:r>
            <a:r>
              <a:rPr lang="en-US" dirty="0">
                <a:ln w="19050">
                  <a:solidFill>
                    <a:srgbClr val="0C4C88"/>
                  </a:solidFill>
                </a:ln>
                <a:solidFill>
                  <a:srgbClr val="FFFFFF"/>
                </a:solidFill>
              </a:rPr>
              <a:t>m</a:t>
            </a:r>
            <a:r>
              <a:rPr lang="en-US" dirty="0"/>
              <a:t>mon belief: Not All Govt Borrowing Is Bad!</a:t>
            </a:r>
          </a:p>
        </p:txBody>
      </p:sp>
      <p:sp>
        <p:nvSpPr>
          <p:cNvPr id="3" name="Content Placeholder 2">
            <a:extLst>
              <a:ext uri="{FF2B5EF4-FFF2-40B4-BE49-F238E27FC236}">
                <a16:creationId xmlns:a16="http://schemas.microsoft.com/office/drawing/2014/main" id="{C0DEF776-59DD-D94B-ABD1-E8D32BCF79BF}"/>
              </a:ext>
            </a:extLst>
          </p:cNvPr>
          <p:cNvSpPr>
            <a:spLocks noGrp="1"/>
          </p:cNvSpPr>
          <p:nvPr>
            <p:ph idx="1"/>
          </p:nvPr>
        </p:nvSpPr>
        <p:spPr>
          <a:xfrm>
            <a:off x="383241" y="1086636"/>
            <a:ext cx="11425517" cy="5019992"/>
          </a:xfrm>
        </p:spPr>
        <p:txBody>
          <a:bodyPr>
            <a:noAutofit/>
          </a:bodyPr>
          <a:lstStyle/>
          <a:p>
            <a:r>
              <a:rPr lang="en-US" sz="2400" dirty="0"/>
              <a:t>Two good reasons to borrow:</a:t>
            </a:r>
          </a:p>
          <a:p>
            <a:pPr marL="914400" lvl="1" indent="-457200">
              <a:buFont typeface="+mj-lt"/>
              <a:buAutoNum type="arabicPeriod"/>
            </a:pPr>
            <a:r>
              <a:rPr lang="en-US" sz="2000" dirty="0"/>
              <a:t>During a temporary crisis </a:t>
            </a:r>
          </a:p>
          <a:p>
            <a:pPr marL="1371600" lvl="2" indent="-457200">
              <a:buFont typeface="+mj-lt"/>
              <a:buAutoNum type="arabicPeriod"/>
            </a:pPr>
            <a:r>
              <a:rPr lang="en-US" sz="2000" dirty="0"/>
              <a:t>Recession</a:t>
            </a:r>
          </a:p>
          <a:p>
            <a:pPr marL="1371600" lvl="2" indent="-457200">
              <a:buFont typeface="+mj-lt"/>
              <a:buAutoNum type="arabicPeriod"/>
            </a:pPr>
            <a:r>
              <a:rPr lang="en-US" sz="2000" dirty="0"/>
              <a:t>War</a:t>
            </a:r>
          </a:p>
          <a:p>
            <a:pPr marL="1371600" lvl="2" indent="-457200">
              <a:buFont typeface="+mj-lt"/>
              <a:buAutoNum type="arabicPeriod"/>
            </a:pPr>
            <a:r>
              <a:rPr lang="en-US" sz="2000" dirty="0"/>
              <a:t>Pandemic</a:t>
            </a:r>
          </a:p>
          <a:p>
            <a:pPr marL="914400" lvl="1" indent="-457200">
              <a:buFont typeface="+mj-lt"/>
              <a:buAutoNum type="arabicPeriod"/>
            </a:pPr>
            <a:r>
              <a:rPr lang="en-US" sz="2000" dirty="0"/>
              <a:t>Productive public investment</a:t>
            </a:r>
          </a:p>
          <a:p>
            <a:pPr marL="1371600" lvl="2" indent="-457200">
              <a:buFont typeface="+mj-lt"/>
              <a:buAutoNum type="arabicPeriod"/>
            </a:pPr>
            <a:r>
              <a:rPr lang="en-US" sz="2000" dirty="0"/>
              <a:t>Infrastructure</a:t>
            </a:r>
          </a:p>
          <a:p>
            <a:pPr marL="1371600" lvl="2" indent="-457200">
              <a:buFont typeface="+mj-lt"/>
              <a:buAutoNum type="arabicPeriod"/>
            </a:pPr>
            <a:r>
              <a:rPr lang="en-US" sz="2000" dirty="0"/>
              <a:t>Education</a:t>
            </a:r>
          </a:p>
          <a:p>
            <a:pPr marL="914400" lvl="2" indent="0">
              <a:buNone/>
            </a:pPr>
            <a:endParaRPr lang="en-US" sz="2000" dirty="0"/>
          </a:p>
          <a:p>
            <a:r>
              <a:rPr lang="en-US" sz="2400" dirty="0"/>
              <a:t>These deficits do not permanently increase relative debt.</a:t>
            </a:r>
          </a:p>
          <a:p>
            <a:pPr lvl="1"/>
            <a:r>
              <a:rPr lang="en-US" sz="2000" dirty="0"/>
              <a:t>Great Depression, WWII </a:t>
            </a:r>
            <a:r>
              <a:rPr lang="en-US" sz="2000" dirty="0">
                <a:sym typeface="Wingdings" panose="05000000000000000000" pitchFamily="2" charset="2"/>
              </a:rPr>
              <a:t> Great Recession? COVID?</a:t>
            </a:r>
            <a:endParaRPr lang="en-US" sz="2000" dirty="0"/>
          </a:p>
          <a:p>
            <a:pPr lvl="1"/>
            <a:r>
              <a:rPr lang="en-US" sz="2000" dirty="0"/>
              <a:t>Public investment expands GDP and tax revenue </a:t>
            </a:r>
            <a:r>
              <a:rPr lang="en-US" sz="2000" dirty="0">
                <a:sym typeface="Wingdings" panose="05000000000000000000" pitchFamily="2" charset="2"/>
              </a:rPr>
              <a:t> ROI &gt; WACC</a:t>
            </a:r>
            <a:endParaRPr lang="en-US" sz="2000" dirty="0"/>
          </a:p>
          <a:p>
            <a:pPr marL="457200" lvl="1" indent="0">
              <a:buNone/>
            </a:pPr>
            <a:endParaRPr lang="en-US" sz="2000" dirty="0"/>
          </a:p>
        </p:txBody>
      </p:sp>
      <p:sp>
        <p:nvSpPr>
          <p:cNvPr id="4" name="Slide Number Placeholder 3">
            <a:extLst>
              <a:ext uri="{FF2B5EF4-FFF2-40B4-BE49-F238E27FC236}">
                <a16:creationId xmlns:a16="http://schemas.microsoft.com/office/drawing/2014/main" id="{E205125D-04E2-644A-8459-5ABB7559E0C3}"/>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5" name="Picture 4" descr="A drawing of a face&#10;&#10;Description automatically generated">
            <a:extLst>
              <a:ext uri="{FF2B5EF4-FFF2-40B4-BE49-F238E27FC236}">
                <a16:creationId xmlns:a16="http://schemas.microsoft.com/office/drawing/2014/main" id="{9E0572EF-871F-AE4A-AA25-9B9A4C8ABE5B}"/>
              </a:ext>
            </a:extLst>
          </p:cNvPr>
          <p:cNvPicPr>
            <a:picLocks noChangeAspect="1"/>
          </p:cNvPicPr>
          <p:nvPr/>
        </p:nvPicPr>
        <p:blipFill>
          <a:blip r:embed="rId2"/>
          <a:stretch>
            <a:fillRect/>
          </a:stretch>
        </p:blipFill>
        <p:spPr>
          <a:xfrm>
            <a:off x="5517777" y="1086636"/>
            <a:ext cx="3276600" cy="2476500"/>
          </a:xfrm>
          <a:prstGeom prst="rect">
            <a:avLst/>
          </a:prstGeom>
        </p:spPr>
      </p:pic>
    </p:spTree>
    <p:extLst>
      <p:ext uri="{BB962C8B-B14F-4D97-AF65-F5344CB8AC3E}">
        <p14:creationId xmlns:p14="http://schemas.microsoft.com/office/powerpoint/2010/main" val="209100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the US Govt. Budget Looked Like 2019</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$1,718</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$2,735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$1,243</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$1,336</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$230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$376</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$271</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$3,462</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$4,447</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025367" cy="584775"/>
          </a:xfrm>
          <a:prstGeom prst="rect">
            <a:avLst/>
          </a:prstGeom>
          <a:noFill/>
        </p:spPr>
        <p:txBody>
          <a:bodyPr wrap="none" rtlCol="0">
            <a:spAutoFit/>
          </a:bodyPr>
          <a:lstStyle/>
          <a:p>
            <a:r>
              <a:rPr lang="en-US" sz="3200" b="1" dirty="0"/>
              <a:t>2019 Budget Summary (in billions)</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4705584" cy="584775"/>
          </a:xfrm>
          <a:prstGeom prst="rect">
            <a:avLst/>
          </a:prstGeom>
          <a:noFill/>
        </p:spPr>
        <p:txBody>
          <a:bodyPr wrap="none" rtlCol="0">
            <a:spAutoFit/>
          </a:bodyPr>
          <a:lstStyle/>
          <a:p>
            <a:r>
              <a:rPr lang="en-US" sz="3200" dirty="0"/>
              <a:t>Budget Deficit: $984 Billion</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sp>
        <p:nvSpPr>
          <p:cNvPr id="9" name="TextBox 8">
            <a:extLst>
              <a:ext uri="{FF2B5EF4-FFF2-40B4-BE49-F238E27FC236}">
                <a16:creationId xmlns:a16="http://schemas.microsoft.com/office/drawing/2014/main" id="{0D2D2AFC-3A0C-1BD8-5BF1-2A23C6216904}"/>
              </a:ext>
            </a:extLst>
          </p:cNvPr>
          <p:cNvSpPr txBox="1"/>
          <p:nvPr/>
        </p:nvSpPr>
        <p:spPr>
          <a:xfrm>
            <a:off x="2657220" y="1719616"/>
            <a:ext cx="4698090" cy="2062103"/>
          </a:xfrm>
          <a:prstGeom prst="rect">
            <a:avLst/>
          </a:prstGeom>
          <a:solidFill>
            <a:schemeClr val="bg1"/>
          </a:solidFill>
          <a:ln w="38100">
            <a:solidFill>
              <a:schemeClr val="accent4">
                <a:lumMod val="60000"/>
                <a:lumOff val="40000"/>
              </a:schemeClr>
            </a:solidFill>
          </a:ln>
        </p:spPr>
        <p:txBody>
          <a:bodyPr wrap="square" rtlCol="0">
            <a:spAutoFit/>
          </a:bodyPr>
          <a:lstStyle/>
          <a:p>
            <a:pPr algn="ctr"/>
            <a:r>
              <a:rPr lang="en-US" sz="3200" dirty="0"/>
              <a:t>NOTE: Programmatic Outlays = ‘Mandatory’ + ‘Discretionary’</a:t>
            </a:r>
          </a:p>
          <a:p>
            <a:pPr algn="ctr"/>
            <a:r>
              <a:rPr lang="en-US" sz="3200" dirty="0"/>
              <a:t>More to come in moments</a:t>
            </a:r>
          </a:p>
        </p:txBody>
      </p:sp>
    </p:spTree>
    <p:extLst>
      <p:ext uri="{BB962C8B-B14F-4D97-AF65-F5344CB8AC3E}">
        <p14:creationId xmlns:p14="http://schemas.microsoft.com/office/powerpoint/2010/main" val="71210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0-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the U.S. Gov’t Budget Looked Like 2020</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19</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001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algn="r"/>
                      <a:r>
                        <a:rPr lang="en-US" sz="2800" dirty="0"/>
                        <a:t>Billions</a:t>
                      </a:r>
                    </a:p>
                  </a:txBody>
                  <a:tcPr/>
                </a:tc>
                <a:tc>
                  <a:txBody>
                    <a:bodyPr/>
                    <a:lstStyle/>
                    <a:p>
                      <a:endParaRPr lang="en-US" sz="2800"/>
                    </a:p>
                  </a:txBody>
                  <a:tcPr/>
                </a:tc>
                <a:tc>
                  <a:txBody>
                    <a:bodyPr/>
                    <a:lstStyle/>
                    <a:p>
                      <a:r>
                        <a:rPr lang="en-US" sz="2800" dirty="0"/>
                        <a:t>Outlays</a:t>
                      </a:r>
                    </a:p>
                  </a:txBody>
                  <a:tcPr/>
                </a:tc>
                <a:tc>
                  <a:txBody>
                    <a:bodyPr/>
                    <a:lstStyle/>
                    <a:p>
                      <a:pPr algn="r"/>
                      <a:r>
                        <a:rPr lang="en-US" sz="2800" dirty="0"/>
                        <a:t>Billions</a:t>
                      </a:r>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$1,609</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$2,315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$1,310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$3,850</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$212</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$387</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$289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solidFill>
                            <a:srgbClr val="FF0000"/>
                          </a:solidFill>
                        </a:rPr>
                        <a:t>$3,420</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solidFill>
                            <a:srgbClr val="FF0000"/>
                          </a:solidFill>
                        </a:rPr>
                        <a:t>$6,552</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5053115" cy="584775"/>
          </a:xfrm>
          <a:prstGeom prst="rect">
            <a:avLst/>
          </a:prstGeom>
          <a:noFill/>
        </p:spPr>
        <p:txBody>
          <a:bodyPr wrap="none" rtlCol="0">
            <a:spAutoFit/>
          </a:bodyPr>
          <a:lstStyle/>
          <a:p>
            <a:r>
              <a:rPr lang="en-US" sz="3200" b="1" dirty="0"/>
              <a:t>Fiscal 2020 Budget Summary</a:t>
            </a:r>
          </a:p>
        </p:txBody>
      </p:sp>
      <p:sp>
        <p:nvSpPr>
          <p:cNvPr id="8" name="TextBox 7">
            <a:extLst>
              <a:ext uri="{FF2B5EF4-FFF2-40B4-BE49-F238E27FC236}">
                <a16:creationId xmlns:a16="http://schemas.microsoft.com/office/drawing/2014/main" id="{A49F6DB5-7ACB-C649-ACAA-C5BE8B1DB750}"/>
              </a:ext>
            </a:extLst>
          </p:cNvPr>
          <p:cNvSpPr txBox="1"/>
          <p:nvPr/>
        </p:nvSpPr>
        <p:spPr>
          <a:xfrm>
            <a:off x="4829563" y="5620184"/>
            <a:ext cx="3982629" cy="584775"/>
          </a:xfrm>
          <a:prstGeom prst="rect">
            <a:avLst/>
          </a:prstGeom>
          <a:noFill/>
        </p:spPr>
        <p:txBody>
          <a:bodyPr wrap="none" rtlCol="0">
            <a:spAutoFit/>
          </a:bodyPr>
          <a:lstStyle/>
          <a:p>
            <a:r>
              <a:rPr lang="en-US" sz="3200" dirty="0"/>
              <a:t>Budget Deficit: </a:t>
            </a:r>
            <a:r>
              <a:rPr lang="en-US" sz="3200" dirty="0">
                <a:solidFill>
                  <a:srgbClr val="FF0000"/>
                </a:solidFill>
              </a:rPr>
              <a:t>$3,132</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7021682" y="5417558"/>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4665636" cy="276999"/>
          </a:xfrm>
          <a:prstGeom prst="rect">
            <a:avLst/>
          </a:prstGeom>
          <a:noFill/>
        </p:spPr>
        <p:txBody>
          <a:bodyPr wrap="none" rtlCol="0">
            <a:spAutoFit/>
          </a:bodyPr>
          <a:lstStyle/>
          <a:p>
            <a:r>
              <a:rPr lang="en-US" sz="1200" dirty="0"/>
              <a:t>Source: Congressional Budget Office, </a:t>
            </a:r>
            <a:r>
              <a:rPr lang="en-US" sz="1200" i="1" dirty="0"/>
              <a:t>Monthly Budget Review</a:t>
            </a:r>
            <a:r>
              <a:rPr lang="en-US" sz="1200" dirty="0"/>
              <a:t>, Nov 2020</a:t>
            </a:r>
          </a:p>
        </p:txBody>
      </p:sp>
      <p:sp>
        <p:nvSpPr>
          <p:cNvPr id="12" name="Oval 11">
            <a:extLst>
              <a:ext uri="{FF2B5EF4-FFF2-40B4-BE49-F238E27FC236}">
                <a16:creationId xmlns:a16="http://schemas.microsoft.com/office/drawing/2014/main" id="{550F61BB-1720-4B68-79D8-1BD778103341}"/>
              </a:ext>
            </a:extLst>
          </p:cNvPr>
          <p:cNvSpPr/>
          <p:nvPr/>
        </p:nvSpPr>
        <p:spPr>
          <a:xfrm>
            <a:off x="6467086" y="2578034"/>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5">
            <a:extLst>
              <a:ext uri="{FF2B5EF4-FFF2-40B4-BE49-F238E27FC236}">
                <a16:creationId xmlns:a16="http://schemas.microsoft.com/office/drawing/2014/main" id="{916BCCF6-D481-B22B-DA25-8010537CC068}"/>
              </a:ext>
            </a:extLst>
          </p:cNvPr>
          <p:cNvPicPr>
            <a:picLocks noGrp="1" noChangeAspect="1"/>
          </p:cNvPicPr>
          <p:nvPr>
            <p:ph idx="1"/>
          </p:nvPr>
        </p:nvPicPr>
        <p:blipFill>
          <a:blip r:embed="rId3"/>
          <a:stretch>
            <a:fillRect/>
          </a:stretch>
        </p:blipFill>
        <p:spPr>
          <a:xfrm>
            <a:off x="1047694" y="1248806"/>
            <a:ext cx="5344271" cy="1724266"/>
          </a:xfrm>
          <a:ln w="69850">
            <a:solidFill>
              <a:srgbClr val="FFFF00"/>
            </a:solidFill>
          </a:ln>
        </p:spPr>
      </p:pic>
      <p:sp>
        <p:nvSpPr>
          <p:cNvPr id="9" name="Arrow: Bent-Up 8">
            <a:extLst>
              <a:ext uri="{FF2B5EF4-FFF2-40B4-BE49-F238E27FC236}">
                <a16:creationId xmlns:a16="http://schemas.microsoft.com/office/drawing/2014/main" id="{3BB2D0E7-21E1-1B36-0C46-41BBC149DA97}"/>
              </a:ext>
            </a:extLst>
          </p:cNvPr>
          <p:cNvSpPr/>
          <p:nvPr/>
        </p:nvSpPr>
        <p:spPr>
          <a:xfrm rot="10800000" flipH="1">
            <a:off x="6391965" y="1783019"/>
            <a:ext cx="3001417" cy="1049845"/>
          </a:xfrm>
          <a:prstGeom prst="ben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(10/6): 	Economic Update (Geoffrey Woglom, Amherst College)</a:t>
            </a:r>
          </a:p>
          <a:p>
            <a:pPr lvl="1">
              <a:spcAft>
                <a:spcPts val="1000"/>
              </a:spcAft>
            </a:pPr>
            <a:r>
              <a:rPr lang="en-US" dirty="0"/>
              <a:t>Week 2 (10/13):   Trade and Globalization (Avik Chakrabarti, U of Wisconsin Milwaukee)</a:t>
            </a:r>
          </a:p>
          <a:p>
            <a:pPr lvl="1">
              <a:spcAft>
                <a:spcPts val="1000"/>
              </a:spcAft>
            </a:pPr>
            <a:r>
              <a:rPr lang="en-US" dirty="0"/>
              <a:t>Week 3 (10/27):  Economics of Immigration (Robert </a:t>
            </a:r>
            <a:r>
              <a:rPr lang="en-US" dirty="0" err="1"/>
              <a:t>Gitter</a:t>
            </a:r>
            <a:r>
              <a:rPr lang="en-US" dirty="0"/>
              <a:t>, Ohio Wesleyan)</a:t>
            </a:r>
          </a:p>
          <a:p>
            <a:pPr lvl="1">
              <a:spcAft>
                <a:spcPts val="1000"/>
              </a:spcAft>
            </a:pPr>
            <a:r>
              <a:rPr lang="en-US" dirty="0"/>
              <a:t>Week 4 (11/3):  Monetary Policy (Geoffrey Woglom ,Amherst College)</a:t>
            </a:r>
          </a:p>
          <a:p>
            <a:pPr lvl="1">
              <a:spcAft>
                <a:spcPts val="1000"/>
              </a:spcAft>
            </a:pPr>
            <a:r>
              <a:rPr lang="en-US" b="1" dirty="0"/>
              <a:t>Week 5 (11/10):  Federal Debt (Joseph Carolan, Oakland University)</a:t>
            </a:r>
          </a:p>
          <a:p>
            <a:pPr lvl="1">
              <a:spcAft>
                <a:spcPts val="1000"/>
              </a:spcAft>
            </a:pPr>
            <a:r>
              <a:rPr lang="en-US" dirty="0"/>
              <a:t>Week 6 (11/17):  International Institutions (Alan Deardorff University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64033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688771" y="1325563"/>
            <a:ext cx="10753165" cy="4113974"/>
          </a:xfrm>
        </p:spPr>
        <p:txBody>
          <a:bodyPr>
            <a:normAutofit/>
          </a:bodyPr>
          <a:lstStyle/>
          <a:p>
            <a:r>
              <a:rPr lang="en-US" dirty="0"/>
              <a:t>Unexpected emergencies – we need $ now!</a:t>
            </a:r>
          </a:p>
          <a:p>
            <a:r>
              <a:rPr lang="en-US" dirty="0"/>
              <a:t>Use it for investment (not speculating, economic investment which creates value greater than the cost of capital – ROI&gt;WACC)</a:t>
            </a:r>
          </a:p>
          <a:p>
            <a:pPr lvl="1"/>
            <a:r>
              <a:rPr lang="en-US" dirty="0"/>
              <a:t>Education</a:t>
            </a:r>
          </a:p>
          <a:p>
            <a:pPr lvl="1"/>
            <a:r>
              <a:rPr lang="en-US" dirty="0"/>
              <a:t>Think: businesses – using it to grow!</a:t>
            </a:r>
          </a:p>
          <a:p>
            <a:r>
              <a:rPr lang="en-US" dirty="0">
                <a:highlight>
                  <a:srgbClr val="FFFF00"/>
                </a:highlight>
              </a:rPr>
              <a:t>Don’t make enough to cover expenses</a:t>
            </a:r>
          </a:p>
          <a:p>
            <a:r>
              <a:rPr lang="en-US" dirty="0">
                <a:highlight>
                  <a:srgbClr val="FFFF00"/>
                </a:highlight>
              </a:rPr>
              <a:t>Buy things you want now, don’t have the money </a:t>
            </a:r>
            <a:r>
              <a:rPr lang="en-US" dirty="0">
                <a:highlight>
                  <a:srgbClr val="FFFF00"/>
                </a:highlight>
                <a:sym typeface="Wingdings" panose="05000000000000000000" pitchFamily="2" charset="2"/>
              </a:rPr>
              <a:t> implies you </a:t>
            </a:r>
            <a:r>
              <a:rPr lang="en-US" dirty="0">
                <a:highlight>
                  <a:srgbClr val="FFFF00"/>
                </a:highlight>
              </a:rPr>
              <a:t>will have it later</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(2)</a:t>
            </a:r>
          </a:p>
        </p:txBody>
      </p:sp>
    </p:spTree>
    <p:extLst>
      <p:ext uri="{BB962C8B-B14F-4D97-AF65-F5344CB8AC3E}">
        <p14:creationId xmlns:p14="http://schemas.microsoft.com/office/powerpoint/2010/main" val="413384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15600" cy="1325563"/>
          </a:xfrm>
        </p:spPr>
        <p:txBody>
          <a:bodyPr/>
          <a:lstStyle/>
          <a:p>
            <a:r>
              <a:rPr lang="en-US" dirty="0">
                <a:solidFill>
                  <a:schemeClr val="bg1"/>
                </a:solidFill>
              </a:rPr>
              <a:t>Wh</a:t>
            </a:r>
            <a:r>
              <a:rPr lang="en-US" dirty="0"/>
              <a:t>y Has the Federal Debt Risen So Much?</a:t>
            </a:r>
          </a:p>
        </p:txBody>
      </p:sp>
      <p:sp>
        <p:nvSpPr>
          <p:cNvPr id="4" name="Slide Number Placeholder 3"/>
          <p:cNvSpPr>
            <a:spLocks noGrp="1"/>
          </p:cNvSpPr>
          <p:nvPr>
            <p:ph type="sldNum" sz="quarter" idx="12"/>
          </p:nvPr>
        </p:nvSpPr>
        <p:spPr/>
        <p:txBody>
          <a:bodyPr/>
          <a:lstStyle/>
          <a:p>
            <a:fld id="{D9F085D5-EC86-4F6A-B501-C1359CB39116}" type="slidenum">
              <a:rPr lang="en-GB" smtClean="0"/>
              <a:t>21</a:t>
            </a:fld>
            <a:endParaRPr lang="en-GB"/>
          </a:p>
        </p:txBody>
      </p:sp>
      <p:sp>
        <p:nvSpPr>
          <p:cNvPr id="5" name="Rectangle 2">
            <a:extLst>
              <a:ext uri="{FF2B5EF4-FFF2-40B4-BE49-F238E27FC236}">
                <a16:creationId xmlns:a16="http://schemas.microsoft.com/office/drawing/2014/main" id="{1A4A67F9-1D57-4F48-88CA-FF0A805131FF}"/>
              </a:ext>
            </a:extLst>
          </p:cNvPr>
          <p:cNvSpPr>
            <a:spLocks noChangeArrowheads="1"/>
          </p:cNvSpPr>
          <p:nvPr/>
        </p:nvSpPr>
        <p:spPr bwMode="auto">
          <a:xfrm>
            <a:off x="4556551" y="199579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Content Placeholder 9">
            <a:extLst>
              <a:ext uri="{FF2B5EF4-FFF2-40B4-BE49-F238E27FC236}">
                <a16:creationId xmlns:a16="http://schemas.microsoft.com/office/drawing/2014/main" id="{D2682D90-8EDE-A9D8-32B5-3DC52B25B202}"/>
              </a:ext>
            </a:extLst>
          </p:cNvPr>
          <p:cNvPicPr>
            <a:picLocks noGrp="1" noChangeAspect="1"/>
          </p:cNvPicPr>
          <p:nvPr>
            <p:ph idx="1"/>
          </p:nvPr>
        </p:nvPicPr>
        <p:blipFill>
          <a:blip r:embed="rId2"/>
          <a:stretch>
            <a:fillRect/>
          </a:stretch>
        </p:blipFill>
        <p:spPr>
          <a:xfrm>
            <a:off x="261021" y="940579"/>
            <a:ext cx="11584615" cy="5654772"/>
          </a:xfrm>
        </p:spPr>
      </p:pic>
    </p:spTree>
    <p:extLst>
      <p:ext uri="{BB962C8B-B14F-4D97-AF65-F5344CB8AC3E}">
        <p14:creationId xmlns:p14="http://schemas.microsoft.com/office/powerpoint/2010/main" val="392692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On </a:t>
            </a:r>
            <a:r>
              <a:rPr lang="en-US" dirty="0"/>
              <a:t>What is the Money Spent?  Complicated</a:t>
            </a:r>
          </a:p>
        </p:txBody>
      </p:sp>
      <p:sp>
        <p:nvSpPr>
          <p:cNvPr id="4" name="Slide Number Placeholder 3"/>
          <p:cNvSpPr>
            <a:spLocks noGrp="1"/>
          </p:cNvSpPr>
          <p:nvPr>
            <p:ph type="sldNum" sz="quarter" idx="12"/>
          </p:nvPr>
        </p:nvSpPr>
        <p:spPr/>
        <p:txBody>
          <a:bodyPr/>
          <a:lstStyle/>
          <a:p>
            <a:fld id="{D9F085D5-EC86-4F6A-B501-C1359CB39116}" type="slidenum">
              <a:rPr lang="en-GB" smtClean="0"/>
              <a:t>22</a:t>
            </a:fld>
            <a:endParaRPr lang="en-GB"/>
          </a:p>
        </p:txBody>
      </p:sp>
      <p:pic>
        <p:nvPicPr>
          <p:cNvPr id="6" name="Picture 5" descr="slide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945531"/>
            <a:ext cx="6973515" cy="5211524"/>
          </a:xfrm>
          <a:prstGeom prst="rect">
            <a:avLst/>
          </a:prstGeom>
        </p:spPr>
      </p:pic>
    </p:spTree>
    <p:extLst>
      <p:ext uri="{BB962C8B-B14F-4D97-AF65-F5344CB8AC3E}">
        <p14:creationId xmlns:p14="http://schemas.microsoft.com/office/powerpoint/2010/main" val="323046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Mandatory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23</a:t>
            </a:fld>
            <a:endParaRPr lang="en-GB"/>
          </a:p>
        </p:txBody>
      </p:sp>
      <p:pic>
        <p:nvPicPr>
          <p:cNvPr id="5" name="Picture 4" descr="slid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050146"/>
            <a:ext cx="7453403" cy="5033154"/>
          </a:xfrm>
          <a:prstGeom prst="rect">
            <a:avLst/>
          </a:prstGeom>
        </p:spPr>
      </p:pic>
      <p:sp>
        <p:nvSpPr>
          <p:cNvPr id="3" name="Oval 2">
            <a:extLst>
              <a:ext uri="{FF2B5EF4-FFF2-40B4-BE49-F238E27FC236}">
                <a16:creationId xmlns:a16="http://schemas.microsoft.com/office/drawing/2014/main" id="{29CF381B-191D-C0B5-0E31-778660D2CF96}"/>
              </a:ext>
            </a:extLst>
          </p:cNvPr>
          <p:cNvSpPr/>
          <p:nvPr/>
        </p:nvSpPr>
        <p:spPr>
          <a:xfrm>
            <a:off x="2660620" y="3812305"/>
            <a:ext cx="2690223"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highlight>
                  <a:srgbClr val="C0C0C0"/>
                </a:highlight>
              </a:rPr>
              <a:t>More on this later</a:t>
            </a:r>
          </a:p>
        </p:txBody>
      </p:sp>
    </p:spTree>
    <p:extLst>
      <p:ext uri="{BB962C8B-B14F-4D97-AF65-F5344CB8AC3E}">
        <p14:creationId xmlns:p14="http://schemas.microsoft.com/office/powerpoint/2010/main" val="14318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656" y="-4336"/>
            <a:ext cx="10515600" cy="1325563"/>
          </a:xfrm>
        </p:spPr>
        <p:txBody>
          <a:bodyPr/>
          <a:lstStyle/>
          <a:p>
            <a:r>
              <a:rPr lang="en-US" dirty="0">
                <a:solidFill>
                  <a:schemeClr val="bg1"/>
                </a:solidFill>
              </a:rPr>
              <a:t>Wh</a:t>
            </a:r>
            <a:r>
              <a:rPr lang="en-US" dirty="0"/>
              <a:t>at the US Govt. Budget Looked Like 2022</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dirty="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$2,632</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$4,134</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$1,484</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$1,661</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$425</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$475</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$356</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$4,897</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$6,270</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025367" cy="584775"/>
          </a:xfrm>
          <a:prstGeom prst="rect">
            <a:avLst/>
          </a:prstGeom>
          <a:noFill/>
        </p:spPr>
        <p:txBody>
          <a:bodyPr wrap="none" rtlCol="0">
            <a:spAutoFit/>
          </a:bodyPr>
          <a:lstStyle/>
          <a:p>
            <a:r>
              <a:rPr lang="en-US" sz="3200" b="1" dirty="0"/>
              <a:t>2022 Budget Summary (in billions)</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5016566" cy="584775"/>
          </a:xfrm>
          <a:prstGeom prst="rect">
            <a:avLst/>
          </a:prstGeom>
          <a:noFill/>
        </p:spPr>
        <p:txBody>
          <a:bodyPr wrap="none" rtlCol="0">
            <a:spAutoFit/>
          </a:bodyPr>
          <a:lstStyle/>
          <a:p>
            <a:r>
              <a:rPr lang="en-US" sz="3200" dirty="0"/>
              <a:t>Budget Deficit: $1,373 Billion</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558945"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8904859" y="6456851"/>
            <a:ext cx="2722412" cy="276999"/>
          </a:xfrm>
          <a:prstGeom prst="rect">
            <a:avLst/>
          </a:prstGeom>
          <a:noFill/>
        </p:spPr>
        <p:txBody>
          <a:bodyPr wrap="none" rtlCol="0">
            <a:spAutoFit/>
          </a:bodyPr>
          <a:lstStyle/>
          <a:p>
            <a:r>
              <a:rPr lang="en-US" sz="1200" dirty="0"/>
              <a:t>https://</a:t>
            </a:r>
            <a:r>
              <a:rPr lang="en-US" sz="1200" dirty="0" err="1"/>
              <a:t>www.cbo.gov</a:t>
            </a:r>
            <a:r>
              <a:rPr lang="en-US" sz="1200" dirty="0"/>
              <a:t>/publication/58888</a:t>
            </a:r>
          </a:p>
        </p:txBody>
      </p:sp>
      <p:sp>
        <p:nvSpPr>
          <p:cNvPr id="9" name="Oval 8">
            <a:extLst>
              <a:ext uri="{FF2B5EF4-FFF2-40B4-BE49-F238E27FC236}">
                <a16:creationId xmlns:a16="http://schemas.microsoft.com/office/drawing/2014/main" id="{A267D5B9-2A0E-A32C-65E1-1376918E97B0}"/>
              </a:ext>
            </a:extLst>
          </p:cNvPr>
          <p:cNvSpPr/>
          <p:nvPr/>
        </p:nvSpPr>
        <p:spPr>
          <a:xfrm>
            <a:off x="9619045" y="2004234"/>
            <a:ext cx="2245006" cy="849783"/>
          </a:xfrm>
          <a:prstGeom prst="ellipse">
            <a:avLst/>
          </a:prstGeom>
          <a:noFill/>
          <a:ln w="412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69D3F621-537D-5175-4BD8-0E0A33371475}"/>
              </a:ext>
            </a:extLst>
          </p:cNvPr>
          <p:cNvSpPr/>
          <p:nvPr/>
        </p:nvSpPr>
        <p:spPr>
          <a:xfrm>
            <a:off x="2721038" y="4109419"/>
            <a:ext cx="1192073" cy="1171849"/>
          </a:xfrm>
          <a:prstGeom prst="upArrow">
            <a:avLst>
              <a:gd name="adj1" fmla="val 50000"/>
              <a:gd name="adj2" fmla="val 553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1.4T vs. 2019</a:t>
            </a:r>
          </a:p>
        </p:txBody>
      </p:sp>
      <p:sp>
        <p:nvSpPr>
          <p:cNvPr id="13" name="Arrow: Up 12">
            <a:extLst>
              <a:ext uri="{FF2B5EF4-FFF2-40B4-BE49-F238E27FC236}">
                <a16:creationId xmlns:a16="http://schemas.microsoft.com/office/drawing/2014/main" id="{E130965D-1CEA-8AEE-0E3C-9C7EAC2BD646}"/>
              </a:ext>
            </a:extLst>
          </p:cNvPr>
          <p:cNvSpPr/>
          <p:nvPr/>
        </p:nvSpPr>
        <p:spPr>
          <a:xfrm>
            <a:off x="8473754" y="1589834"/>
            <a:ext cx="1192073" cy="1171849"/>
          </a:xfrm>
          <a:prstGeom prst="upArrow">
            <a:avLst>
              <a:gd name="adj1" fmla="val 50000"/>
              <a:gd name="adj2" fmla="val 55319"/>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1.4T vs. 2019</a:t>
            </a:r>
          </a:p>
        </p:txBody>
      </p:sp>
    </p:spTree>
    <p:extLst>
      <p:ext uri="{BB962C8B-B14F-4D97-AF65-F5344CB8AC3E}">
        <p14:creationId xmlns:p14="http://schemas.microsoft.com/office/powerpoint/2010/main" val="26140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5" grpId="0" animBg="1"/>
      <p:bldP spid="10" grpId="0" animBg="1"/>
      <p:bldP spid="9"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22F1-6E3E-6FFF-BF45-6DBEDD0C59F7}"/>
              </a:ext>
            </a:extLst>
          </p:cNvPr>
          <p:cNvSpPr>
            <a:spLocks noGrp="1"/>
          </p:cNvSpPr>
          <p:nvPr>
            <p:ph type="title"/>
          </p:nvPr>
        </p:nvSpPr>
        <p:spPr/>
        <p:txBody>
          <a:bodyPr/>
          <a:lstStyle/>
          <a:p>
            <a:r>
              <a:rPr lang="en-US" dirty="0">
                <a:solidFill>
                  <a:schemeClr val="bg1"/>
                </a:solidFill>
              </a:rPr>
              <a:t>Ma</a:t>
            </a:r>
            <a:r>
              <a:rPr lang="en-US" dirty="0"/>
              <a:t>ndatory Spending (2022)</a:t>
            </a:r>
          </a:p>
        </p:txBody>
      </p:sp>
      <p:sp>
        <p:nvSpPr>
          <p:cNvPr id="4" name="Slide Number Placeholder 3">
            <a:extLst>
              <a:ext uri="{FF2B5EF4-FFF2-40B4-BE49-F238E27FC236}">
                <a16:creationId xmlns:a16="http://schemas.microsoft.com/office/drawing/2014/main" id="{657E8400-2EEA-5741-1B26-05FF91524AA0}"/>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8" name="TextBox 7">
            <a:extLst>
              <a:ext uri="{FF2B5EF4-FFF2-40B4-BE49-F238E27FC236}">
                <a16:creationId xmlns:a16="http://schemas.microsoft.com/office/drawing/2014/main" id="{A64654BB-78B4-A5E5-3481-8472ED42146B}"/>
              </a:ext>
            </a:extLst>
          </p:cNvPr>
          <p:cNvSpPr txBox="1"/>
          <p:nvPr/>
        </p:nvSpPr>
        <p:spPr>
          <a:xfrm>
            <a:off x="8063345" y="6476809"/>
            <a:ext cx="3429000" cy="307777"/>
          </a:xfrm>
          <a:prstGeom prst="rect">
            <a:avLst/>
          </a:prstGeom>
          <a:noFill/>
        </p:spPr>
        <p:txBody>
          <a:bodyPr wrap="square" rtlCol="0">
            <a:spAutoFit/>
          </a:bodyPr>
          <a:lstStyle/>
          <a:p>
            <a:r>
              <a:rPr lang="en-US" sz="1400" dirty="0"/>
              <a:t>https://www.cbo.gov/publication/58889</a:t>
            </a:r>
          </a:p>
        </p:txBody>
      </p:sp>
      <p:grpSp>
        <p:nvGrpSpPr>
          <p:cNvPr id="13" name="Group 12">
            <a:extLst>
              <a:ext uri="{FF2B5EF4-FFF2-40B4-BE49-F238E27FC236}">
                <a16:creationId xmlns:a16="http://schemas.microsoft.com/office/drawing/2014/main" id="{CA27F26D-16B2-5520-C06B-8C0845C4505C}"/>
              </a:ext>
            </a:extLst>
          </p:cNvPr>
          <p:cNvGrpSpPr/>
          <p:nvPr/>
        </p:nvGrpSpPr>
        <p:grpSpPr>
          <a:xfrm>
            <a:off x="301336" y="172772"/>
            <a:ext cx="10235046" cy="6681983"/>
            <a:chOff x="301336" y="172772"/>
            <a:chExt cx="10235046" cy="6681983"/>
          </a:xfrm>
        </p:grpSpPr>
        <p:grpSp>
          <p:nvGrpSpPr>
            <p:cNvPr id="10" name="Group 9">
              <a:extLst>
                <a:ext uri="{FF2B5EF4-FFF2-40B4-BE49-F238E27FC236}">
                  <a16:creationId xmlns:a16="http://schemas.microsoft.com/office/drawing/2014/main" id="{46C784B3-7E12-8BF7-D146-AF5E4C7FACA8}"/>
                </a:ext>
              </a:extLst>
            </p:cNvPr>
            <p:cNvGrpSpPr/>
            <p:nvPr/>
          </p:nvGrpSpPr>
          <p:grpSpPr>
            <a:xfrm>
              <a:off x="301336" y="172772"/>
              <a:ext cx="10235046" cy="6681983"/>
              <a:chOff x="301336" y="172772"/>
              <a:chExt cx="9206114" cy="6480178"/>
            </a:xfrm>
          </p:grpSpPr>
          <p:pic>
            <p:nvPicPr>
              <p:cNvPr id="7" name="Picture 6">
                <a:extLst>
                  <a:ext uri="{FF2B5EF4-FFF2-40B4-BE49-F238E27FC236}">
                    <a16:creationId xmlns:a16="http://schemas.microsoft.com/office/drawing/2014/main" id="{229B8C0E-2856-10AE-5BA7-BCDE9B92EBAF}"/>
                  </a:ext>
                </a:extLst>
              </p:cNvPr>
              <p:cNvPicPr>
                <a:picLocks noChangeAspect="1"/>
              </p:cNvPicPr>
              <p:nvPr/>
            </p:nvPicPr>
            <p:blipFill>
              <a:blip r:embed="rId2"/>
              <a:stretch>
                <a:fillRect/>
              </a:stretch>
            </p:blipFill>
            <p:spPr>
              <a:xfrm>
                <a:off x="419332" y="172772"/>
                <a:ext cx="9088118" cy="5868219"/>
              </a:xfrm>
              <a:prstGeom prst="rect">
                <a:avLst/>
              </a:prstGeom>
            </p:spPr>
          </p:pic>
          <p:sp>
            <p:nvSpPr>
              <p:cNvPr id="9" name="Rectangle: Rounded Corners 8">
                <a:extLst>
                  <a:ext uri="{FF2B5EF4-FFF2-40B4-BE49-F238E27FC236}">
                    <a16:creationId xmlns:a16="http://schemas.microsoft.com/office/drawing/2014/main" id="{1DE7DB96-F8DF-19B2-5ACE-D8DBE7D22928}"/>
                  </a:ext>
                </a:extLst>
              </p:cNvPr>
              <p:cNvSpPr/>
              <p:nvPr/>
            </p:nvSpPr>
            <p:spPr>
              <a:xfrm>
                <a:off x="301336" y="5327388"/>
                <a:ext cx="5915659" cy="1325562"/>
              </a:xfrm>
              <a:prstGeom prst="roundRect">
                <a:avLst/>
              </a:prstGeom>
              <a:solidFill>
                <a:schemeClr val="bg1"/>
              </a:solidFill>
              <a:ln w="793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2D5F8DDE-2C7E-6BBD-6989-56AADB4FC9EE}"/>
                </a:ext>
              </a:extLst>
            </p:cNvPr>
            <p:cNvSpPr txBox="1"/>
            <p:nvPr/>
          </p:nvSpPr>
          <p:spPr>
            <a:xfrm>
              <a:off x="432520" y="224239"/>
              <a:ext cx="3280842" cy="729931"/>
            </a:xfrm>
            <a:prstGeom prst="rect">
              <a:avLst/>
            </a:prstGeom>
            <a:noFill/>
          </p:spPr>
          <p:txBody>
            <a:bodyPr wrap="square" rtlCol="0">
              <a:spAutoFit/>
            </a:bodyPr>
            <a:lstStyle/>
            <a:p>
              <a:r>
                <a:rPr lang="en-US" sz="4000" b="1" dirty="0">
                  <a:solidFill>
                    <a:schemeClr val="accent1">
                      <a:lumMod val="75000"/>
                    </a:schemeClr>
                  </a:solidFill>
                </a:rPr>
                <a:t>2022 Budget</a:t>
              </a:r>
            </a:p>
          </p:txBody>
        </p:sp>
      </p:grpSp>
    </p:spTree>
    <p:extLst>
      <p:ext uri="{BB962C8B-B14F-4D97-AF65-F5344CB8AC3E}">
        <p14:creationId xmlns:p14="http://schemas.microsoft.com/office/powerpoint/2010/main" val="3198755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97CFBE5-118E-23AA-B91A-B3862B065CAE}"/>
              </a:ext>
            </a:extLst>
          </p:cNvPr>
          <p:cNvGrpSpPr/>
          <p:nvPr/>
        </p:nvGrpSpPr>
        <p:grpSpPr>
          <a:xfrm>
            <a:off x="73152" y="0"/>
            <a:ext cx="10253472" cy="6858000"/>
            <a:chOff x="73152" y="0"/>
            <a:chExt cx="10253472" cy="6858000"/>
          </a:xfrm>
        </p:grpSpPr>
        <p:pic>
          <p:nvPicPr>
            <p:cNvPr id="6" name="Picture 5">
              <a:extLst>
                <a:ext uri="{FF2B5EF4-FFF2-40B4-BE49-F238E27FC236}">
                  <a16:creationId xmlns:a16="http://schemas.microsoft.com/office/drawing/2014/main" id="{255038E4-11A7-219A-6E29-ADD68FB9C46F}"/>
                </a:ext>
              </a:extLst>
            </p:cNvPr>
            <p:cNvPicPr>
              <a:picLocks noChangeAspect="1"/>
            </p:cNvPicPr>
            <p:nvPr/>
          </p:nvPicPr>
          <p:blipFill>
            <a:blip r:embed="rId2"/>
            <a:stretch>
              <a:fillRect/>
            </a:stretch>
          </p:blipFill>
          <p:spPr>
            <a:xfrm>
              <a:off x="176049" y="0"/>
              <a:ext cx="10150575" cy="6858000"/>
            </a:xfrm>
            <a:prstGeom prst="rect">
              <a:avLst/>
            </a:prstGeom>
          </p:spPr>
        </p:pic>
        <p:sp>
          <p:nvSpPr>
            <p:cNvPr id="7" name="Rectangle: Rounded Corners 6">
              <a:extLst>
                <a:ext uri="{FF2B5EF4-FFF2-40B4-BE49-F238E27FC236}">
                  <a16:creationId xmlns:a16="http://schemas.microsoft.com/office/drawing/2014/main" id="{232D8F6B-8AC7-630A-0EBA-26F8CF285287}"/>
                </a:ext>
              </a:extLst>
            </p:cNvPr>
            <p:cNvSpPr/>
            <p:nvPr/>
          </p:nvSpPr>
          <p:spPr>
            <a:xfrm>
              <a:off x="73152" y="5487912"/>
              <a:ext cx="3584448" cy="1366843"/>
            </a:xfrm>
            <a:prstGeom prst="roundRect">
              <a:avLst/>
            </a:prstGeom>
            <a:solidFill>
              <a:schemeClr val="bg1"/>
            </a:solidFill>
            <a:ln w="793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B0E01C5C-13D8-9BC6-8A01-18F291A180F2}"/>
              </a:ext>
            </a:extLst>
          </p:cNvPr>
          <p:cNvSpPr txBox="1"/>
          <p:nvPr/>
        </p:nvSpPr>
        <p:spPr>
          <a:xfrm>
            <a:off x="224954" y="586126"/>
            <a:ext cx="3584447" cy="830997"/>
          </a:xfrm>
          <a:prstGeom prst="rect">
            <a:avLst/>
          </a:prstGeom>
          <a:noFill/>
        </p:spPr>
        <p:txBody>
          <a:bodyPr wrap="square" rtlCol="0">
            <a:spAutoFit/>
          </a:bodyPr>
          <a:lstStyle/>
          <a:p>
            <a:r>
              <a:rPr lang="en-US" sz="4800" b="1" dirty="0">
                <a:solidFill>
                  <a:srgbClr val="19E0E5"/>
                </a:solidFill>
              </a:rPr>
              <a:t>2022 Budget</a:t>
            </a:r>
          </a:p>
        </p:txBody>
      </p:sp>
      <p:sp>
        <p:nvSpPr>
          <p:cNvPr id="10" name="TextBox 9">
            <a:extLst>
              <a:ext uri="{FF2B5EF4-FFF2-40B4-BE49-F238E27FC236}">
                <a16:creationId xmlns:a16="http://schemas.microsoft.com/office/drawing/2014/main" id="{AD9871CC-B514-4C39-32B7-98F12E3DA12B}"/>
              </a:ext>
            </a:extLst>
          </p:cNvPr>
          <p:cNvSpPr txBox="1"/>
          <p:nvPr/>
        </p:nvSpPr>
        <p:spPr>
          <a:xfrm>
            <a:off x="9518072" y="6550223"/>
            <a:ext cx="2955079" cy="276999"/>
          </a:xfrm>
          <a:prstGeom prst="rect">
            <a:avLst/>
          </a:prstGeom>
          <a:noFill/>
        </p:spPr>
        <p:txBody>
          <a:bodyPr wrap="square" rtlCol="0">
            <a:spAutoFit/>
          </a:bodyPr>
          <a:lstStyle/>
          <a:p>
            <a:r>
              <a:rPr lang="en-US" sz="1200" dirty="0"/>
              <a:t>https://www.cbo.gov/publication/58890</a:t>
            </a:r>
          </a:p>
        </p:txBody>
      </p:sp>
    </p:spTree>
    <p:extLst>
      <p:ext uri="{BB962C8B-B14F-4D97-AF65-F5344CB8AC3E}">
        <p14:creationId xmlns:p14="http://schemas.microsoft.com/office/powerpoint/2010/main" val="151244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Total Mandatory</a:t>
            </a:r>
          </a:p>
        </p:txBody>
      </p:sp>
      <p:pic>
        <p:nvPicPr>
          <p:cNvPr id="2" name="Picture 1"/>
          <p:cNvPicPr>
            <a:picLocks noChangeAspect="1"/>
          </p:cNvPicPr>
          <p:nvPr/>
        </p:nvPicPr>
        <p:blipFill>
          <a:blip r:embed="rId2"/>
          <a:stretch>
            <a:fillRect/>
          </a:stretch>
        </p:blipFill>
        <p:spPr>
          <a:xfrm>
            <a:off x="203200" y="1259682"/>
            <a:ext cx="8991600" cy="4721216"/>
          </a:xfrm>
          <a:prstGeom prst="rect">
            <a:avLst/>
          </a:prstGeom>
        </p:spPr>
      </p:pic>
      <p:sp>
        <p:nvSpPr>
          <p:cNvPr id="7" name="TextBox 5"/>
          <p:cNvSpPr txBox="1">
            <a:spLocks noChangeArrowheads="1"/>
          </p:cNvSpPr>
          <p:nvPr/>
        </p:nvSpPr>
        <p:spPr bwMode="auto">
          <a:xfrm>
            <a:off x="4546600" y="5915016"/>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224329503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Social Security </a:t>
            </a:r>
            <a:r>
              <a:rPr lang="en-US" dirty="0">
                <a:highlight>
                  <a:srgbClr val="FAF7F0"/>
                </a:highlight>
                <a:latin typeface="Corbel" charset="0"/>
                <a:ea typeface="MS PGothic" charset="0"/>
              </a:rPr>
              <a:t>Spending</a:t>
            </a:r>
          </a:p>
        </p:txBody>
      </p:sp>
      <p:pic>
        <p:nvPicPr>
          <p:cNvPr id="2" name="Picture 1"/>
          <p:cNvPicPr>
            <a:picLocks noChangeAspect="1"/>
          </p:cNvPicPr>
          <p:nvPr/>
        </p:nvPicPr>
        <p:blipFill>
          <a:blip r:embed="rId2"/>
          <a:stretch>
            <a:fillRect/>
          </a:stretch>
        </p:blipFill>
        <p:spPr>
          <a:xfrm>
            <a:off x="177800" y="1317626"/>
            <a:ext cx="8610600" cy="4683386"/>
          </a:xfrm>
          <a:prstGeom prst="rect">
            <a:avLst/>
          </a:prstGeom>
        </p:spPr>
      </p:pic>
      <p:sp>
        <p:nvSpPr>
          <p:cNvPr id="7" name="TextBox 5"/>
          <p:cNvSpPr txBox="1">
            <a:spLocks noChangeArrowheads="1"/>
          </p:cNvSpPr>
          <p:nvPr/>
        </p:nvSpPr>
        <p:spPr bwMode="auto">
          <a:xfrm>
            <a:off x="4838700" y="6008949"/>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5" name="TextBox 4">
            <a:extLst>
              <a:ext uri="{FF2B5EF4-FFF2-40B4-BE49-F238E27FC236}">
                <a16:creationId xmlns:a16="http://schemas.microsoft.com/office/drawing/2014/main" id="{C1616E00-7E9D-FE49-9CE1-603AB64E288B}"/>
              </a:ext>
            </a:extLst>
          </p:cNvPr>
          <p:cNvSpPr txBox="1"/>
          <p:nvPr/>
        </p:nvSpPr>
        <p:spPr>
          <a:xfrm>
            <a:off x="8515350" y="3244334"/>
            <a:ext cx="3111500" cy="369332"/>
          </a:xfrm>
          <a:prstGeom prst="rect">
            <a:avLst/>
          </a:prstGeom>
          <a:solidFill>
            <a:srgbClr val="0432FF"/>
          </a:solidFill>
        </p:spPr>
        <p:txBody>
          <a:bodyPr wrap="square" rtlCol="0">
            <a:spAutoFit/>
          </a:bodyPr>
          <a:lstStyle/>
          <a:p>
            <a:r>
              <a:rPr lang="en-US" dirty="0">
                <a:solidFill>
                  <a:schemeClr val="bg1"/>
                </a:solidFill>
              </a:rPr>
              <a:t>6% annual growth rate</a:t>
            </a:r>
          </a:p>
        </p:txBody>
      </p:sp>
    </p:spTree>
    <p:extLst>
      <p:ext uri="{BB962C8B-B14F-4D97-AF65-F5344CB8AC3E}">
        <p14:creationId xmlns:p14="http://schemas.microsoft.com/office/powerpoint/2010/main" val="18570396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Medicare Spending</a:t>
            </a:r>
          </a:p>
        </p:txBody>
      </p:sp>
      <p:pic>
        <p:nvPicPr>
          <p:cNvPr id="2" name="Picture 1"/>
          <p:cNvPicPr>
            <a:picLocks noChangeAspect="1"/>
          </p:cNvPicPr>
          <p:nvPr/>
        </p:nvPicPr>
        <p:blipFill>
          <a:blip r:embed="rId2"/>
          <a:stretch>
            <a:fillRect/>
          </a:stretch>
        </p:blipFill>
        <p:spPr>
          <a:xfrm>
            <a:off x="-114300" y="1200955"/>
            <a:ext cx="9144000" cy="4456090"/>
          </a:xfrm>
          <a:prstGeom prst="rect">
            <a:avLst/>
          </a:prstGeom>
        </p:spPr>
      </p:pic>
      <p:sp>
        <p:nvSpPr>
          <p:cNvPr id="7" name="TextBox 5"/>
          <p:cNvSpPr txBox="1">
            <a:spLocks noChangeArrowheads="1"/>
          </p:cNvSpPr>
          <p:nvPr/>
        </p:nvSpPr>
        <p:spPr bwMode="auto">
          <a:xfrm>
            <a:off x="4686300" y="5781653"/>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3" name="TextBox 2">
            <a:extLst>
              <a:ext uri="{FF2B5EF4-FFF2-40B4-BE49-F238E27FC236}">
                <a16:creationId xmlns:a16="http://schemas.microsoft.com/office/drawing/2014/main" id="{0412E107-6593-AD46-AE17-AF78BD345F8E}"/>
              </a:ext>
            </a:extLst>
          </p:cNvPr>
          <p:cNvSpPr txBox="1"/>
          <p:nvPr/>
        </p:nvSpPr>
        <p:spPr>
          <a:xfrm>
            <a:off x="8070272" y="2702528"/>
            <a:ext cx="3283528" cy="1200329"/>
          </a:xfrm>
          <a:prstGeom prst="rect">
            <a:avLst/>
          </a:prstGeom>
          <a:solidFill>
            <a:srgbClr val="0432FF"/>
          </a:solidFill>
        </p:spPr>
        <p:txBody>
          <a:bodyPr wrap="none" rtlCol="0">
            <a:spAutoFit/>
          </a:bodyPr>
          <a:lstStyle/>
          <a:p>
            <a:r>
              <a:rPr lang="en-US" dirty="0">
                <a:solidFill>
                  <a:schemeClr val="bg1"/>
                </a:solidFill>
              </a:rPr>
              <a:t>Avg. Growth 6.8% / yr.</a:t>
            </a:r>
          </a:p>
          <a:p>
            <a:endParaRPr lang="en-US" dirty="0">
              <a:solidFill>
                <a:schemeClr val="bg1"/>
              </a:solidFill>
            </a:endParaRPr>
          </a:p>
          <a:p>
            <a:r>
              <a:rPr lang="en-US" dirty="0">
                <a:solidFill>
                  <a:schemeClr val="bg1"/>
                </a:solidFill>
              </a:rPr>
              <a:t>66% b/c rising health care costs </a:t>
            </a:r>
          </a:p>
          <a:p>
            <a:r>
              <a:rPr lang="en-US" dirty="0">
                <a:solidFill>
                  <a:schemeClr val="bg1"/>
                </a:solidFill>
              </a:rPr>
              <a:t>33% from increased enrollment</a:t>
            </a:r>
          </a:p>
        </p:txBody>
      </p:sp>
    </p:spTree>
    <p:extLst>
      <p:ext uri="{BB962C8B-B14F-4D97-AF65-F5344CB8AC3E}">
        <p14:creationId xmlns:p14="http://schemas.microsoft.com/office/powerpoint/2010/main" val="15214061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a:xfrm>
            <a:off x="756139" y="1456545"/>
            <a:ext cx="10515600" cy="3220432"/>
          </a:xfrm>
        </p:spPr>
        <p:txBody>
          <a:bodyPr/>
          <a:lstStyle/>
          <a:p>
            <a:r>
              <a:rPr lang="en-US" dirty="0"/>
              <a:t>Please submit questions in the chat.</a:t>
            </a:r>
          </a:p>
          <a:p>
            <a:pPr lvl="1"/>
            <a:r>
              <a:rPr lang="en-US" dirty="0"/>
              <a:t>I will try to handle them as they come up but may take them in a bunch as time permits (or if the answer is coming later in the presentation)</a:t>
            </a:r>
          </a:p>
          <a:p>
            <a:r>
              <a:rPr lang="en-US" dirty="0"/>
              <a:t>We will do a verbal Q&amp;A once the material has been presented.</a:t>
            </a:r>
          </a:p>
          <a:p>
            <a:pPr lvl="1"/>
            <a:r>
              <a:rPr lang="en-US" dirty="0"/>
              <a:t>And address questions in chat that have not been addressed.</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15087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1066800"/>
            <a:ext cx="8382000" cy="4648200"/>
          </a:xfrm>
          <a:prstGeom prst="rect">
            <a:avLst/>
          </a:prstGeom>
        </p:spPr>
      </p:pic>
      <p:sp>
        <p:nvSpPr>
          <p:cNvPr id="41986"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Medicaid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381401764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688771" y="897169"/>
            <a:ext cx="10753165" cy="5063661"/>
          </a:xfrm>
        </p:spPr>
        <p:txBody>
          <a:bodyPr>
            <a:normAutofit lnSpcReduction="10000"/>
          </a:bodyPr>
          <a:lstStyle/>
          <a:p>
            <a:r>
              <a:rPr lang="en-US" sz="2400" dirty="0"/>
              <a:t>Unexpected emergencies – we need $ now!</a:t>
            </a:r>
          </a:p>
          <a:p>
            <a:r>
              <a:rPr lang="en-US" sz="2400" dirty="0"/>
              <a:t>Use it for investment (not speculating, economic investment which creates value greater than the cost of capital – ROI&gt;WACC)</a:t>
            </a:r>
          </a:p>
          <a:p>
            <a:pPr lvl="1"/>
            <a:r>
              <a:rPr lang="en-US" sz="2000" dirty="0"/>
              <a:t>Education</a:t>
            </a:r>
          </a:p>
          <a:p>
            <a:pPr lvl="1"/>
            <a:r>
              <a:rPr lang="en-US" sz="2000" dirty="0"/>
              <a:t>Think: businesses – using it to grow!</a:t>
            </a:r>
          </a:p>
          <a:p>
            <a:r>
              <a:rPr lang="en-US" sz="2400" dirty="0"/>
              <a:t>Don’t make enough to cover expenses</a:t>
            </a:r>
          </a:p>
          <a:p>
            <a:r>
              <a:rPr lang="en-US" sz="2400" dirty="0"/>
              <a:t>Buy things you want now, don’t have the money </a:t>
            </a:r>
            <a:r>
              <a:rPr lang="en-US" sz="2400" dirty="0">
                <a:sym typeface="Wingdings" panose="05000000000000000000" pitchFamily="2" charset="2"/>
              </a:rPr>
              <a:t> implies you </a:t>
            </a:r>
            <a:r>
              <a:rPr lang="en-US" sz="2400" dirty="0"/>
              <a:t>will have it later</a:t>
            </a:r>
          </a:p>
          <a:p>
            <a:pPr marL="0" indent="0">
              <a:buNone/>
            </a:pPr>
            <a:endParaRPr lang="en-US" sz="2400" dirty="0"/>
          </a:p>
          <a:p>
            <a:r>
              <a:rPr lang="en-US" sz="3200" dirty="0">
                <a:highlight>
                  <a:srgbClr val="FFFF00"/>
                </a:highlight>
              </a:rPr>
              <a:t>Big purchases </a:t>
            </a:r>
          </a:p>
          <a:p>
            <a:pPr lvl="1"/>
            <a:r>
              <a:rPr lang="en-US" sz="2800" dirty="0">
                <a:highlight>
                  <a:srgbClr val="FFFF00"/>
                </a:highlight>
              </a:rPr>
              <a:t>Individuals: house, car, education, other</a:t>
            </a:r>
          </a:p>
          <a:p>
            <a:pPr lvl="1"/>
            <a:r>
              <a:rPr lang="en-US" sz="2800" dirty="0">
                <a:highlight>
                  <a:srgbClr val="FFFF00"/>
                </a:highlight>
              </a:rPr>
              <a:t>Gov’t: National Defense, Transportation, Education, other (Discretionary)</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(3)</a:t>
            </a:r>
          </a:p>
        </p:txBody>
      </p:sp>
    </p:spTree>
    <p:extLst>
      <p:ext uri="{BB962C8B-B14F-4D97-AF65-F5344CB8AC3E}">
        <p14:creationId xmlns:p14="http://schemas.microsoft.com/office/powerpoint/2010/main" val="477042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97CFBE5-118E-23AA-B91A-B3862B065CAE}"/>
              </a:ext>
            </a:extLst>
          </p:cNvPr>
          <p:cNvGrpSpPr/>
          <p:nvPr/>
        </p:nvGrpSpPr>
        <p:grpSpPr>
          <a:xfrm>
            <a:off x="73152" y="0"/>
            <a:ext cx="10253472" cy="6858000"/>
            <a:chOff x="73152" y="0"/>
            <a:chExt cx="10253472" cy="6858000"/>
          </a:xfrm>
        </p:grpSpPr>
        <p:pic>
          <p:nvPicPr>
            <p:cNvPr id="6" name="Picture 5">
              <a:extLst>
                <a:ext uri="{FF2B5EF4-FFF2-40B4-BE49-F238E27FC236}">
                  <a16:creationId xmlns:a16="http://schemas.microsoft.com/office/drawing/2014/main" id="{255038E4-11A7-219A-6E29-ADD68FB9C46F}"/>
                </a:ext>
              </a:extLst>
            </p:cNvPr>
            <p:cNvPicPr>
              <a:picLocks noChangeAspect="1"/>
            </p:cNvPicPr>
            <p:nvPr/>
          </p:nvPicPr>
          <p:blipFill>
            <a:blip r:embed="rId2"/>
            <a:stretch>
              <a:fillRect/>
            </a:stretch>
          </p:blipFill>
          <p:spPr>
            <a:xfrm>
              <a:off x="176049" y="0"/>
              <a:ext cx="10150575" cy="6858000"/>
            </a:xfrm>
            <a:prstGeom prst="rect">
              <a:avLst/>
            </a:prstGeom>
          </p:spPr>
        </p:pic>
        <p:sp>
          <p:nvSpPr>
            <p:cNvPr id="7" name="Rectangle: Rounded Corners 6">
              <a:extLst>
                <a:ext uri="{FF2B5EF4-FFF2-40B4-BE49-F238E27FC236}">
                  <a16:creationId xmlns:a16="http://schemas.microsoft.com/office/drawing/2014/main" id="{232D8F6B-8AC7-630A-0EBA-26F8CF285287}"/>
                </a:ext>
              </a:extLst>
            </p:cNvPr>
            <p:cNvSpPr/>
            <p:nvPr/>
          </p:nvSpPr>
          <p:spPr>
            <a:xfrm>
              <a:off x="73152" y="5487912"/>
              <a:ext cx="3584448" cy="1366843"/>
            </a:xfrm>
            <a:prstGeom prst="roundRect">
              <a:avLst/>
            </a:prstGeom>
            <a:solidFill>
              <a:schemeClr val="bg1"/>
            </a:solidFill>
            <a:ln w="793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B0E01C5C-13D8-9BC6-8A01-18F291A180F2}"/>
              </a:ext>
            </a:extLst>
          </p:cNvPr>
          <p:cNvSpPr txBox="1"/>
          <p:nvPr/>
        </p:nvSpPr>
        <p:spPr>
          <a:xfrm>
            <a:off x="224954" y="586126"/>
            <a:ext cx="3584447" cy="830997"/>
          </a:xfrm>
          <a:prstGeom prst="rect">
            <a:avLst/>
          </a:prstGeom>
          <a:noFill/>
        </p:spPr>
        <p:txBody>
          <a:bodyPr wrap="square" rtlCol="0">
            <a:spAutoFit/>
          </a:bodyPr>
          <a:lstStyle/>
          <a:p>
            <a:r>
              <a:rPr lang="en-US" sz="4800" b="1" dirty="0">
                <a:solidFill>
                  <a:srgbClr val="19E0E5"/>
                </a:solidFill>
              </a:rPr>
              <a:t>2022 Budget</a:t>
            </a:r>
          </a:p>
        </p:txBody>
      </p:sp>
      <p:sp>
        <p:nvSpPr>
          <p:cNvPr id="10" name="TextBox 9">
            <a:extLst>
              <a:ext uri="{FF2B5EF4-FFF2-40B4-BE49-F238E27FC236}">
                <a16:creationId xmlns:a16="http://schemas.microsoft.com/office/drawing/2014/main" id="{AD9871CC-B514-4C39-32B7-98F12E3DA12B}"/>
              </a:ext>
            </a:extLst>
          </p:cNvPr>
          <p:cNvSpPr txBox="1"/>
          <p:nvPr/>
        </p:nvSpPr>
        <p:spPr>
          <a:xfrm>
            <a:off x="9518072" y="6550223"/>
            <a:ext cx="2955079" cy="276999"/>
          </a:xfrm>
          <a:prstGeom prst="rect">
            <a:avLst/>
          </a:prstGeom>
          <a:noFill/>
        </p:spPr>
        <p:txBody>
          <a:bodyPr wrap="square" rtlCol="0">
            <a:spAutoFit/>
          </a:bodyPr>
          <a:lstStyle/>
          <a:p>
            <a:r>
              <a:rPr lang="en-US" sz="1200" dirty="0"/>
              <a:t>https://www.cbo.gov/publication/58890</a:t>
            </a:r>
          </a:p>
        </p:txBody>
      </p:sp>
    </p:spTree>
    <p:extLst>
      <p:ext uri="{BB962C8B-B14F-4D97-AF65-F5344CB8AC3E}">
        <p14:creationId xmlns:p14="http://schemas.microsoft.com/office/powerpoint/2010/main" val="1448560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Total</a:t>
            </a:r>
          </a:p>
        </p:txBody>
      </p:sp>
      <p:sp>
        <p:nvSpPr>
          <p:cNvPr id="35844"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pic>
        <p:nvPicPr>
          <p:cNvPr id="2" name="Picture 1"/>
          <p:cNvPicPr>
            <a:picLocks noChangeAspect="1"/>
          </p:cNvPicPr>
          <p:nvPr/>
        </p:nvPicPr>
        <p:blipFill>
          <a:blip r:embed="rId2"/>
          <a:stretch>
            <a:fillRect/>
          </a:stretch>
        </p:blipFill>
        <p:spPr>
          <a:xfrm>
            <a:off x="838200" y="1181100"/>
            <a:ext cx="8991600" cy="4495800"/>
          </a:xfrm>
          <a:prstGeom prst="rect">
            <a:avLst/>
          </a:prstGeom>
        </p:spPr>
      </p:pic>
    </p:spTree>
    <p:extLst>
      <p:ext uri="{BB962C8B-B14F-4D97-AF65-F5344CB8AC3E}">
        <p14:creationId xmlns:p14="http://schemas.microsoft.com/office/powerpoint/2010/main" val="345264121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Defense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graphicFrame>
        <p:nvGraphicFramePr>
          <p:cNvPr id="6" name="Chart 5">
            <a:extLst>
              <a:ext uri="{FF2B5EF4-FFF2-40B4-BE49-F238E27FC236}">
                <a16:creationId xmlns:a16="http://schemas.microsoft.com/office/drawing/2014/main" id="{1A4B3C80-D6AD-EF4C-BB6F-FB2C3EBC123E}"/>
              </a:ext>
            </a:extLst>
          </p:cNvPr>
          <p:cNvGraphicFramePr>
            <a:graphicFrameLocks noGrp="1"/>
          </p:cNvGraphicFramePr>
          <p:nvPr/>
        </p:nvGraphicFramePr>
        <p:xfrm>
          <a:off x="630780" y="1112520"/>
          <a:ext cx="10570620" cy="4892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826166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9CF-925E-2847-B22E-BE22A0906D62}"/>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Are the Primary Drivers Going Forward?</a:t>
            </a:r>
          </a:p>
        </p:txBody>
      </p:sp>
      <p:pic>
        <p:nvPicPr>
          <p:cNvPr id="6" name="Content Placeholder 5" descr="A close up of a map&#10;&#10;Description automatically generated">
            <a:extLst>
              <a:ext uri="{FF2B5EF4-FFF2-40B4-BE49-F238E27FC236}">
                <a16:creationId xmlns:a16="http://schemas.microsoft.com/office/drawing/2014/main" id="{9022ACCB-6447-B94C-94AB-ABED3F4C71ED}"/>
              </a:ext>
            </a:extLst>
          </p:cNvPr>
          <p:cNvPicPr>
            <a:picLocks noGrp="1" noChangeAspect="1"/>
          </p:cNvPicPr>
          <p:nvPr>
            <p:ph idx="1"/>
          </p:nvPr>
        </p:nvPicPr>
        <p:blipFill>
          <a:blip r:embed="rId2"/>
          <a:stretch>
            <a:fillRect/>
          </a:stretch>
        </p:blipFill>
        <p:spPr>
          <a:xfrm>
            <a:off x="639565" y="1510145"/>
            <a:ext cx="10912870" cy="4459793"/>
          </a:xfrm>
        </p:spPr>
      </p:pic>
      <p:sp>
        <p:nvSpPr>
          <p:cNvPr id="4" name="Slide Number Placeholder 3">
            <a:extLst>
              <a:ext uri="{FF2B5EF4-FFF2-40B4-BE49-F238E27FC236}">
                <a16:creationId xmlns:a16="http://schemas.microsoft.com/office/drawing/2014/main" id="{C1996FA5-64B4-F64D-8BFA-D036290E98CF}"/>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 name="Oval 2">
            <a:extLst>
              <a:ext uri="{FF2B5EF4-FFF2-40B4-BE49-F238E27FC236}">
                <a16:creationId xmlns:a16="http://schemas.microsoft.com/office/drawing/2014/main" id="{CF1EF84E-1660-5F18-8ADC-681BA8D1B0AE}"/>
              </a:ext>
            </a:extLst>
          </p:cNvPr>
          <p:cNvSpPr/>
          <p:nvPr/>
        </p:nvSpPr>
        <p:spPr>
          <a:xfrm>
            <a:off x="7122989" y="2401783"/>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3D09A3-78F2-B0C7-84A2-7D64B6780A1E}"/>
              </a:ext>
            </a:extLst>
          </p:cNvPr>
          <p:cNvSpPr/>
          <p:nvPr/>
        </p:nvSpPr>
        <p:spPr>
          <a:xfrm>
            <a:off x="7112493" y="3555823"/>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0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DA70-7116-4567-9DD7-8CF9625981CF}"/>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solidFill>
                  <a:schemeClr val="accent5">
                    <a:lumMod val="50000"/>
                  </a:schemeClr>
                </a:solidFill>
              </a:rPr>
              <a:t>o Measures of the </a:t>
            </a:r>
            <a:r>
              <a:rPr lang="en-US" i="1" dirty="0">
                <a:solidFill>
                  <a:schemeClr val="accent5">
                    <a:lumMod val="50000"/>
                  </a:schemeClr>
                </a:solidFill>
                <a:highlight>
                  <a:srgbClr val="FFFF00"/>
                </a:highlight>
              </a:rPr>
              <a:t>Deficit</a:t>
            </a:r>
          </a:p>
        </p:txBody>
      </p:sp>
      <p:sp>
        <p:nvSpPr>
          <p:cNvPr id="3" name="Content Placeholder 2">
            <a:extLst>
              <a:ext uri="{FF2B5EF4-FFF2-40B4-BE49-F238E27FC236}">
                <a16:creationId xmlns:a16="http://schemas.microsoft.com/office/drawing/2014/main" id="{42DDD80B-08B5-42AE-AD4E-3385A9BAEB04}"/>
              </a:ext>
            </a:extLst>
          </p:cNvPr>
          <p:cNvSpPr>
            <a:spLocks noGrp="1"/>
          </p:cNvSpPr>
          <p:nvPr>
            <p:ph idx="1"/>
          </p:nvPr>
        </p:nvSpPr>
        <p:spPr/>
        <p:txBody>
          <a:bodyPr>
            <a:normAutofit/>
          </a:bodyPr>
          <a:lstStyle/>
          <a:p>
            <a:pPr>
              <a:spcAft>
                <a:spcPts val="1000"/>
              </a:spcAft>
            </a:pPr>
            <a:r>
              <a:rPr lang="en-US" dirty="0"/>
              <a:t>Primary deficit = current programmatic outlays – revenues</a:t>
            </a:r>
          </a:p>
          <a:p>
            <a:pPr>
              <a:spcAft>
                <a:spcPts val="1000"/>
              </a:spcAft>
            </a:pPr>
            <a:r>
              <a:rPr lang="en-US" dirty="0"/>
              <a:t>Total deficit = primary deficit + interest</a:t>
            </a:r>
          </a:p>
          <a:p>
            <a:pPr>
              <a:spcAft>
                <a:spcPts val="1000"/>
              </a:spcAft>
            </a:pPr>
            <a:r>
              <a:rPr lang="en-US" dirty="0"/>
              <a:t>Interest on debt:</a:t>
            </a:r>
          </a:p>
          <a:p>
            <a:pPr lvl="1">
              <a:spcAft>
                <a:spcPts val="1000"/>
              </a:spcAft>
            </a:pPr>
            <a:r>
              <a:rPr lang="en-US" dirty="0"/>
              <a:t>Amount owed due to past deficits.</a:t>
            </a:r>
          </a:p>
          <a:p>
            <a:pPr>
              <a:spcAft>
                <a:spcPts val="1000"/>
              </a:spcAft>
            </a:pPr>
            <a:r>
              <a:rPr lang="en-US" dirty="0"/>
              <a:t>Distinction becomes important for understanding:</a:t>
            </a:r>
          </a:p>
          <a:p>
            <a:pPr lvl="1">
              <a:spcAft>
                <a:spcPts val="1000"/>
              </a:spcAft>
            </a:pPr>
            <a:r>
              <a:rPr lang="en-US" dirty="0"/>
              <a:t>Future course of relative debt</a:t>
            </a:r>
          </a:p>
          <a:p>
            <a:pPr lvl="1">
              <a:spcAft>
                <a:spcPts val="1000"/>
              </a:spcAft>
            </a:pPr>
            <a:r>
              <a:rPr lang="en-US" dirty="0"/>
              <a:t>Costs borne by future generations because of debt</a:t>
            </a:r>
          </a:p>
        </p:txBody>
      </p:sp>
      <p:sp>
        <p:nvSpPr>
          <p:cNvPr id="4" name="Slide Number Placeholder 3">
            <a:extLst>
              <a:ext uri="{FF2B5EF4-FFF2-40B4-BE49-F238E27FC236}">
                <a16:creationId xmlns:a16="http://schemas.microsoft.com/office/drawing/2014/main" id="{8AE07155-6107-410F-BA90-BEEDE98C3D3F}"/>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41644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a:solidFill>
                  <a:schemeClr val="bg1"/>
                </a:solidFill>
              </a:rPr>
              <a:t>Pas</a:t>
            </a:r>
            <a:r>
              <a:rPr lang="en-US"/>
              <a:t>t and Future of Deficits</a:t>
            </a:r>
            <a:endParaRPr lang="en-US" dirty="0"/>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5710153" cy="369332"/>
          </a:xfrm>
          <a:prstGeom prst="rect">
            <a:avLst/>
          </a:prstGeom>
          <a:noFill/>
        </p:spPr>
        <p:txBody>
          <a:bodyPr wrap="none" rtlCol="0">
            <a:spAutoFit/>
          </a:bodyPr>
          <a:lstStyle/>
          <a:p>
            <a:r>
              <a:rPr lang="en-US"/>
              <a:t>Source: CBO, “The Budget and Economic Outlook,”  2/2023</a:t>
            </a:r>
            <a:endParaRPr lang="en-US" dirty="0"/>
          </a:p>
        </p:txBody>
      </p:sp>
      <p:sp>
        <p:nvSpPr>
          <p:cNvPr id="8" name="TextBox 7">
            <a:extLst>
              <a:ext uri="{FF2B5EF4-FFF2-40B4-BE49-F238E27FC236}">
                <a16:creationId xmlns:a16="http://schemas.microsoft.com/office/drawing/2014/main" id="{AA5F0939-2C98-46B6-89A7-4A4102BC41C7}"/>
              </a:ext>
            </a:extLst>
          </p:cNvPr>
          <p:cNvSpPr txBox="1"/>
          <p:nvPr/>
        </p:nvSpPr>
        <p:spPr>
          <a:xfrm>
            <a:off x="3540125" y="5705415"/>
            <a:ext cx="5162550" cy="523220"/>
          </a:xfrm>
          <a:prstGeom prst="rect">
            <a:avLst/>
          </a:prstGeom>
          <a:noFill/>
        </p:spPr>
        <p:txBody>
          <a:bodyPr wrap="square" rtlCol="0">
            <a:spAutoFit/>
          </a:bodyPr>
          <a:lstStyle/>
          <a:p>
            <a:r>
              <a:rPr lang="en-US" sz="2800" i="1"/>
              <a:t>=</a:t>
            </a:r>
            <a:r>
              <a:rPr lang="en-US" sz="2800" b="1" i="1">
                <a:solidFill>
                  <a:srgbClr val="7E2987"/>
                </a:solidFill>
              </a:rPr>
              <a:t>Primary Deficit + </a:t>
            </a:r>
            <a:r>
              <a:rPr lang="en-US" sz="2800" b="1" i="1">
                <a:solidFill>
                  <a:srgbClr val="F05EE2"/>
                </a:solidFill>
              </a:rPr>
              <a:t>Net Interest</a:t>
            </a:r>
            <a:endParaRPr lang="en-US" sz="2800" b="1" i="1" dirty="0">
              <a:solidFill>
                <a:srgbClr val="F05EE2"/>
              </a:solidFill>
            </a:endParaRPr>
          </a:p>
        </p:txBody>
      </p:sp>
      <p:pic>
        <p:nvPicPr>
          <p:cNvPr id="5" name="Picture 4">
            <a:extLst>
              <a:ext uri="{FF2B5EF4-FFF2-40B4-BE49-F238E27FC236}">
                <a16:creationId xmlns:a16="http://schemas.microsoft.com/office/drawing/2014/main" id="{7C85875B-F8B0-1EAF-AFDE-8EA0D50E05C4}"/>
              </a:ext>
            </a:extLst>
          </p:cNvPr>
          <p:cNvPicPr>
            <a:picLocks noChangeAspect="1"/>
          </p:cNvPicPr>
          <p:nvPr/>
        </p:nvPicPr>
        <p:blipFill>
          <a:blip r:embed="rId3"/>
          <a:stretch>
            <a:fillRect/>
          </a:stretch>
        </p:blipFill>
        <p:spPr>
          <a:xfrm>
            <a:off x="409600" y="1039090"/>
            <a:ext cx="10918799" cy="4845245"/>
          </a:xfrm>
          <a:prstGeom prst="rect">
            <a:avLst/>
          </a:prstGeom>
        </p:spPr>
      </p:pic>
    </p:spTree>
    <p:extLst>
      <p:ext uri="{BB962C8B-B14F-4D97-AF65-F5344CB8AC3E}">
        <p14:creationId xmlns:p14="http://schemas.microsoft.com/office/powerpoint/2010/main" val="108584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8D67-9680-0847-BE43-9D7F4C7BC3AD}"/>
              </a:ext>
            </a:extLst>
          </p:cNvPr>
          <p:cNvSpPr>
            <a:spLocks noGrp="1"/>
          </p:cNvSpPr>
          <p:nvPr>
            <p:ph type="title"/>
          </p:nvPr>
        </p:nvSpPr>
        <p:spPr>
          <a:xfrm>
            <a:off x="723899" y="0"/>
            <a:ext cx="10677163" cy="1325563"/>
          </a:xfrm>
        </p:spPr>
        <p:txBody>
          <a:bodyPr/>
          <a:lstStyle/>
          <a:p>
            <a:r>
              <a:rPr lang="en-US" dirty="0">
                <a:solidFill>
                  <a:schemeClr val="bg1"/>
                </a:solidFill>
              </a:rPr>
              <a:t>Inte</a:t>
            </a:r>
            <a:r>
              <a:rPr lang="en-US" dirty="0"/>
              <a:t>rest projected to Grow (as share of Deficit)</a:t>
            </a:r>
          </a:p>
        </p:txBody>
      </p:sp>
      <p:pic>
        <p:nvPicPr>
          <p:cNvPr id="6" name="Content Placeholder 5" descr="A close up of a logo&#10;&#10;Description automatically generated">
            <a:extLst>
              <a:ext uri="{FF2B5EF4-FFF2-40B4-BE49-F238E27FC236}">
                <a16:creationId xmlns:a16="http://schemas.microsoft.com/office/drawing/2014/main" id="{CFE24059-1C1B-2445-A2B5-ED39ED57EC61}"/>
              </a:ext>
            </a:extLst>
          </p:cNvPr>
          <p:cNvPicPr>
            <a:picLocks noGrp="1" noChangeAspect="1"/>
          </p:cNvPicPr>
          <p:nvPr>
            <p:ph idx="1"/>
          </p:nvPr>
        </p:nvPicPr>
        <p:blipFill>
          <a:blip r:embed="rId2" r:link="rId3"/>
          <a:stretch>
            <a:fillRect/>
          </a:stretch>
        </p:blipFill>
        <p:spPr>
          <a:xfrm>
            <a:off x="320514" y="1466445"/>
            <a:ext cx="11550971" cy="4356945"/>
          </a:xfrm>
        </p:spPr>
      </p:pic>
      <p:sp>
        <p:nvSpPr>
          <p:cNvPr id="4" name="Slide Number Placeholder 3">
            <a:extLst>
              <a:ext uri="{FF2B5EF4-FFF2-40B4-BE49-F238E27FC236}">
                <a16:creationId xmlns:a16="http://schemas.microsoft.com/office/drawing/2014/main" id="{453CF4C2-24D2-D54B-B168-FD5656877AFA}"/>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798640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50" y="0"/>
            <a:ext cx="10515600" cy="1325563"/>
          </a:xfrm>
        </p:spPr>
        <p:txBody>
          <a:bodyPr/>
          <a:lstStyle/>
          <a:p>
            <a:r>
              <a:rPr lang="en-US" dirty="0">
                <a:solidFill>
                  <a:schemeClr val="bg1"/>
                </a:solidFill>
              </a:rPr>
              <a:t>Spe</a:t>
            </a:r>
            <a:r>
              <a:rPr lang="en-US" dirty="0"/>
              <a:t>nding to Grow Much Faster Than Revenue</a:t>
            </a:r>
          </a:p>
        </p:txBody>
      </p:sp>
      <p:pic>
        <p:nvPicPr>
          <p:cNvPr id="6" name="Content Placeholder 5" descr="A screenshot of a cell phone&#10;&#10;Description automatically generated">
            <a:extLst>
              <a:ext uri="{FF2B5EF4-FFF2-40B4-BE49-F238E27FC236}">
                <a16:creationId xmlns:a16="http://schemas.microsoft.com/office/drawing/2014/main" id="{E3A66C44-8812-3344-8861-F62AA1567AA8}"/>
              </a:ext>
            </a:extLst>
          </p:cNvPr>
          <p:cNvPicPr>
            <a:picLocks noGrp="1" noChangeAspect="1"/>
          </p:cNvPicPr>
          <p:nvPr>
            <p:ph idx="1"/>
          </p:nvPr>
        </p:nvPicPr>
        <p:blipFill>
          <a:blip r:embed="rId2"/>
          <a:stretch>
            <a:fillRect/>
          </a:stretch>
        </p:blipFill>
        <p:spPr>
          <a:xfrm>
            <a:off x="1848246" y="1021541"/>
            <a:ext cx="8495507" cy="5208685"/>
          </a:xfrm>
        </p:spPr>
      </p:pic>
      <p:sp>
        <p:nvSpPr>
          <p:cNvPr id="4" name="Slide Number Placeholder 3"/>
          <p:cNvSpPr>
            <a:spLocks noGrp="1"/>
          </p:cNvSpPr>
          <p:nvPr>
            <p:ph type="sldNum" sz="quarter" idx="12"/>
          </p:nvPr>
        </p:nvSpPr>
        <p:spPr/>
        <p:txBody>
          <a:bodyPr/>
          <a:lstStyle/>
          <a:p>
            <a:fld id="{D9F085D5-EC86-4F6A-B501-C1359CB39116}" type="slidenum">
              <a:rPr lang="en-GB" smtClean="0"/>
              <a:t>39</a:t>
            </a:fld>
            <a:endParaRPr lang="en-GB"/>
          </a:p>
        </p:txBody>
      </p:sp>
      <p:sp>
        <p:nvSpPr>
          <p:cNvPr id="3" name="TextBox 2">
            <a:extLst>
              <a:ext uri="{FF2B5EF4-FFF2-40B4-BE49-F238E27FC236}">
                <a16:creationId xmlns:a16="http://schemas.microsoft.com/office/drawing/2014/main" id="{E63E56AD-D908-BB45-9873-C23071EE702E}"/>
              </a:ext>
            </a:extLst>
          </p:cNvPr>
          <p:cNvSpPr txBox="1"/>
          <p:nvPr/>
        </p:nvSpPr>
        <p:spPr>
          <a:xfrm>
            <a:off x="2930728" y="1484830"/>
            <a:ext cx="2138662" cy="523220"/>
          </a:xfrm>
          <a:prstGeom prst="rect">
            <a:avLst/>
          </a:prstGeom>
          <a:noFill/>
        </p:spPr>
        <p:txBody>
          <a:bodyPr wrap="none" rtlCol="0">
            <a:spAutoFit/>
          </a:bodyPr>
          <a:lstStyle/>
          <a:p>
            <a:r>
              <a:rPr lang="en-US" sz="2800" b="1" dirty="0"/>
              <a:t>Interest, too!</a:t>
            </a:r>
          </a:p>
        </p:txBody>
      </p:sp>
      <p:cxnSp>
        <p:nvCxnSpPr>
          <p:cNvPr id="7" name="Straight Connector 6">
            <a:extLst>
              <a:ext uri="{FF2B5EF4-FFF2-40B4-BE49-F238E27FC236}">
                <a16:creationId xmlns:a16="http://schemas.microsoft.com/office/drawing/2014/main" id="{56F9DB7F-D096-3049-AC98-E1064189F5EF}"/>
              </a:ext>
            </a:extLst>
          </p:cNvPr>
          <p:cNvCxnSpPr/>
          <p:nvPr/>
        </p:nvCxnSpPr>
        <p:spPr>
          <a:xfrm flipH="1">
            <a:off x="3326296" y="2027583"/>
            <a:ext cx="344556" cy="68911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858FB-7651-8845-A7DA-8BA977A52E14}"/>
              </a:ext>
            </a:extLst>
          </p:cNvPr>
          <p:cNvCxnSpPr>
            <a:cxnSpLocks/>
          </p:cNvCxnSpPr>
          <p:nvPr/>
        </p:nvCxnSpPr>
        <p:spPr>
          <a:xfrm>
            <a:off x="5148902" y="1781380"/>
            <a:ext cx="1251898" cy="24620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227BB4-B973-4849-A492-4102749BF1B7}"/>
              </a:ext>
            </a:extLst>
          </p:cNvPr>
          <p:cNvSpPr/>
          <p:nvPr/>
        </p:nvSpPr>
        <p:spPr>
          <a:xfrm>
            <a:off x="2316249" y="2716696"/>
            <a:ext cx="1858186" cy="48370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E4CB61-EA61-7C41-8C9D-2EB4ABBC8622}"/>
              </a:ext>
            </a:extLst>
          </p:cNvPr>
          <p:cNvSpPr/>
          <p:nvPr/>
        </p:nvSpPr>
        <p:spPr>
          <a:xfrm>
            <a:off x="6559824" y="1563757"/>
            <a:ext cx="1858186" cy="102519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37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611211"/>
            <a:ext cx="9144000" cy="137416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West Virginia University</a:t>
            </a:r>
          </a:p>
          <a:p>
            <a:pPr>
              <a:lnSpc>
                <a:spcPct val="100000"/>
              </a:lnSpc>
              <a:spcBef>
                <a:spcPts val="0"/>
              </a:spcBef>
            </a:pPr>
            <a:r>
              <a:rPr lang="en-US" sz="3200" dirty="0">
                <a:solidFill>
                  <a:schemeClr val="tx2"/>
                </a:solidFill>
              </a:rPr>
              <a:t>November 10, 2023</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Joseph Carolan, Ph.D.</a:t>
            </a:r>
          </a:p>
          <a:p>
            <a:pPr>
              <a:lnSpc>
                <a:spcPct val="100000"/>
              </a:lnSpc>
              <a:spcBef>
                <a:spcPts val="0"/>
              </a:spcBef>
            </a:pPr>
            <a:r>
              <a:rPr lang="en-US" sz="2900" i="1" dirty="0">
                <a:solidFill>
                  <a:schemeClr val="tx2"/>
                </a:solidFill>
              </a:rPr>
              <a:t>Oakland University</a:t>
            </a:r>
          </a:p>
        </p:txBody>
      </p:sp>
    </p:spTree>
    <p:extLst>
      <p:ext uri="{BB962C8B-B14F-4D97-AF65-F5344CB8AC3E}">
        <p14:creationId xmlns:p14="http://schemas.microsoft.com/office/powerpoint/2010/main" val="4047759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5BD3-4900-4252-CDD2-57DC35CBAE71}"/>
              </a:ext>
            </a:extLst>
          </p:cNvPr>
          <p:cNvSpPr>
            <a:spLocks noGrp="1"/>
          </p:cNvSpPr>
          <p:nvPr>
            <p:ph type="title"/>
          </p:nvPr>
        </p:nvSpPr>
        <p:spPr/>
        <p:txBody>
          <a:bodyPr/>
          <a:lstStyle/>
          <a:p>
            <a:r>
              <a:rPr lang="en-US" dirty="0">
                <a:solidFill>
                  <a:schemeClr val="bg1"/>
                </a:solidFill>
              </a:rPr>
              <a:t>Iss</a:t>
            </a:r>
            <a:r>
              <a:rPr lang="en-US" dirty="0"/>
              <a:t>ue: deficit spending….</a:t>
            </a:r>
          </a:p>
        </p:txBody>
      </p:sp>
      <p:sp>
        <p:nvSpPr>
          <p:cNvPr id="3" name="Content Placeholder 2">
            <a:extLst>
              <a:ext uri="{FF2B5EF4-FFF2-40B4-BE49-F238E27FC236}">
                <a16:creationId xmlns:a16="http://schemas.microsoft.com/office/drawing/2014/main" id="{20DECF05-3416-E604-67D0-574F8A183C0E}"/>
              </a:ext>
            </a:extLst>
          </p:cNvPr>
          <p:cNvSpPr>
            <a:spLocks noGrp="1"/>
          </p:cNvSpPr>
          <p:nvPr>
            <p:ph idx="1"/>
          </p:nvPr>
        </p:nvSpPr>
        <p:spPr>
          <a:xfrm>
            <a:off x="838200" y="1325563"/>
            <a:ext cx="10515600" cy="4596505"/>
          </a:xfrm>
        </p:spPr>
        <p:txBody>
          <a:bodyPr/>
          <a:lstStyle/>
          <a:p>
            <a:r>
              <a:rPr lang="en-US" dirty="0"/>
              <a:t>Continued deficit spending increases debt.  Is this a problem?</a:t>
            </a:r>
          </a:p>
          <a:p>
            <a:pPr lvl="1"/>
            <a:r>
              <a:rPr lang="en-US" sz="2800" dirty="0"/>
              <a:t>If don’t want deficit spending, then must</a:t>
            </a:r>
          </a:p>
          <a:p>
            <a:pPr lvl="2"/>
            <a:r>
              <a:rPr lang="en-US" dirty="0"/>
              <a:t>Increase revenue (TAXES)</a:t>
            </a:r>
          </a:p>
          <a:p>
            <a:pPr lvl="2"/>
            <a:r>
              <a:rPr lang="en-US" dirty="0"/>
              <a:t>Decrease spending (on What?)</a:t>
            </a:r>
          </a:p>
          <a:p>
            <a:pPr lvl="2"/>
            <a:r>
              <a:rPr lang="en-US" dirty="0"/>
              <a:t>Keep interest on debt from growing….(can we?)</a:t>
            </a:r>
          </a:p>
          <a:p>
            <a:r>
              <a:rPr lang="en-US" dirty="0"/>
              <a:t>Continued deficit spending increases debt.  Is this a problem?</a:t>
            </a:r>
          </a:p>
          <a:p>
            <a:pPr marL="0" indent="0">
              <a:buNone/>
            </a:pPr>
            <a:endParaRPr lang="en-US" dirty="0"/>
          </a:p>
        </p:txBody>
      </p:sp>
      <p:sp>
        <p:nvSpPr>
          <p:cNvPr id="4" name="Slide Number Placeholder 3">
            <a:extLst>
              <a:ext uri="{FF2B5EF4-FFF2-40B4-BE49-F238E27FC236}">
                <a16:creationId xmlns:a16="http://schemas.microsoft.com/office/drawing/2014/main" id="{F2E737F0-658F-1D59-27F5-B8725D455CC9}"/>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793375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C930-85ED-0B81-5830-6FC41EF6CC6F}"/>
              </a:ext>
            </a:extLst>
          </p:cNvPr>
          <p:cNvSpPr>
            <a:spLocks noGrp="1"/>
          </p:cNvSpPr>
          <p:nvPr>
            <p:ph type="title"/>
          </p:nvPr>
        </p:nvSpPr>
        <p:spPr>
          <a:xfrm>
            <a:off x="710879" y="23335"/>
            <a:ext cx="10515600" cy="1325563"/>
          </a:xfrm>
        </p:spPr>
        <p:txBody>
          <a:bodyPr/>
          <a:lstStyle/>
          <a:p>
            <a:r>
              <a:rPr lang="en-US" dirty="0">
                <a:solidFill>
                  <a:schemeClr val="bg1"/>
                </a:solidFill>
              </a:rPr>
              <a:t>Opt</a:t>
            </a:r>
            <a:r>
              <a:rPr lang="en-US" dirty="0"/>
              <a:t>ions considered</a:t>
            </a:r>
          </a:p>
        </p:txBody>
      </p:sp>
      <p:pic>
        <p:nvPicPr>
          <p:cNvPr id="6" name="Content Placeholder 5">
            <a:extLst>
              <a:ext uri="{FF2B5EF4-FFF2-40B4-BE49-F238E27FC236}">
                <a16:creationId xmlns:a16="http://schemas.microsoft.com/office/drawing/2014/main" id="{E3018A6F-162B-21F8-2487-970415D89A1D}"/>
              </a:ext>
            </a:extLst>
          </p:cNvPr>
          <p:cNvPicPr>
            <a:picLocks noGrp="1" noChangeAspect="1"/>
          </p:cNvPicPr>
          <p:nvPr>
            <p:ph idx="1"/>
          </p:nvPr>
        </p:nvPicPr>
        <p:blipFill>
          <a:blip r:embed="rId3"/>
          <a:stretch>
            <a:fillRect/>
          </a:stretch>
        </p:blipFill>
        <p:spPr>
          <a:xfrm>
            <a:off x="879320" y="1325563"/>
            <a:ext cx="9409939" cy="4846320"/>
          </a:xfrm>
        </p:spPr>
      </p:pic>
      <p:sp>
        <p:nvSpPr>
          <p:cNvPr id="4" name="Slide Number Placeholder 3">
            <a:extLst>
              <a:ext uri="{FF2B5EF4-FFF2-40B4-BE49-F238E27FC236}">
                <a16:creationId xmlns:a16="http://schemas.microsoft.com/office/drawing/2014/main" id="{6E9DF8B3-DC7F-9AD5-E015-F0DFAC4705D3}"/>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821520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5BD3-4900-4252-CDD2-57DC35CBAE71}"/>
              </a:ext>
            </a:extLst>
          </p:cNvPr>
          <p:cNvSpPr>
            <a:spLocks noGrp="1"/>
          </p:cNvSpPr>
          <p:nvPr>
            <p:ph type="title"/>
          </p:nvPr>
        </p:nvSpPr>
        <p:spPr/>
        <p:txBody>
          <a:bodyPr/>
          <a:lstStyle/>
          <a:p>
            <a:r>
              <a:rPr lang="en-US" dirty="0">
                <a:solidFill>
                  <a:schemeClr val="bg1"/>
                </a:solidFill>
              </a:rPr>
              <a:t>Iss</a:t>
            </a:r>
            <a:r>
              <a:rPr lang="en-US" dirty="0"/>
              <a:t>ue: deficit spending grows Debt.  Problem?</a:t>
            </a:r>
          </a:p>
        </p:txBody>
      </p:sp>
      <p:sp>
        <p:nvSpPr>
          <p:cNvPr id="3" name="Content Placeholder 2">
            <a:extLst>
              <a:ext uri="{FF2B5EF4-FFF2-40B4-BE49-F238E27FC236}">
                <a16:creationId xmlns:a16="http://schemas.microsoft.com/office/drawing/2014/main" id="{20DECF05-3416-E604-67D0-574F8A183C0E}"/>
              </a:ext>
            </a:extLst>
          </p:cNvPr>
          <p:cNvSpPr>
            <a:spLocks noGrp="1"/>
          </p:cNvSpPr>
          <p:nvPr>
            <p:ph idx="1"/>
          </p:nvPr>
        </p:nvSpPr>
        <p:spPr>
          <a:xfrm>
            <a:off x="838200" y="1325563"/>
            <a:ext cx="10515600" cy="4596505"/>
          </a:xfrm>
        </p:spPr>
        <p:txBody>
          <a:bodyPr/>
          <a:lstStyle/>
          <a:p>
            <a:r>
              <a:rPr lang="en-US" dirty="0"/>
              <a:t>With personal debt – answer depends on various moving parts, including</a:t>
            </a:r>
          </a:p>
          <a:p>
            <a:pPr lvl="1"/>
            <a:r>
              <a:rPr lang="en-US" dirty="0"/>
              <a:t>How much you make.  </a:t>
            </a:r>
          </a:p>
          <a:p>
            <a:pPr marL="457200" lvl="1" indent="0">
              <a:buNone/>
            </a:pPr>
            <a:r>
              <a:rPr lang="en-US" dirty="0">
                <a:highlight>
                  <a:srgbClr val="FFFF00"/>
                </a:highlight>
              </a:rPr>
              <a:t>KEY: “relative” debt is Debt/GDP ratio </a:t>
            </a:r>
            <a:r>
              <a:rPr lang="en-US" dirty="0">
                <a:highlight>
                  <a:srgbClr val="FFFF00"/>
                </a:highlight>
                <a:sym typeface="Wingdings" panose="05000000000000000000" pitchFamily="2" charset="2"/>
              </a:rPr>
              <a:t> rate of GDP growth is key component</a:t>
            </a:r>
            <a:endParaRPr lang="en-US" dirty="0">
              <a:highlight>
                <a:srgbClr val="FFFF00"/>
              </a:highlight>
            </a:endParaRPr>
          </a:p>
          <a:p>
            <a:pPr lvl="1"/>
            <a:r>
              <a:rPr lang="en-US" dirty="0"/>
              <a:t>Where do you get debt from?</a:t>
            </a:r>
          </a:p>
          <a:p>
            <a:pPr lvl="1"/>
            <a:r>
              <a:rPr lang="en-US" dirty="0"/>
              <a:t>How much does it cost you?</a:t>
            </a:r>
          </a:p>
          <a:p>
            <a:pPr lvl="1"/>
            <a:r>
              <a:rPr lang="en-US" dirty="0"/>
              <a:t>Can you pay it back?</a:t>
            </a:r>
          </a:p>
        </p:txBody>
      </p:sp>
      <p:sp>
        <p:nvSpPr>
          <p:cNvPr id="4" name="Slide Number Placeholder 3">
            <a:extLst>
              <a:ext uri="{FF2B5EF4-FFF2-40B4-BE49-F238E27FC236}">
                <a16:creationId xmlns:a16="http://schemas.microsoft.com/office/drawing/2014/main" id="{F2E737F0-658F-1D59-27F5-B8725D455CC9}"/>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635885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p:txBody>
          <a:bodyPr/>
          <a:lstStyle/>
          <a:p>
            <a:r>
              <a:rPr lang="en-US" dirty="0"/>
              <a:t> </a:t>
            </a:r>
            <a:r>
              <a:rPr lang="en-US" dirty="0">
                <a:solidFill>
                  <a:schemeClr val="bg1"/>
                </a:solidFill>
              </a:rPr>
              <a:t>Ho</a:t>
            </a:r>
            <a:r>
              <a:rPr lang="en-US" dirty="0"/>
              <a:t>w Does the US Government Borrow?</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lnSpcReduction="10000"/>
          </a:bodyPr>
          <a:lstStyle/>
          <a:p>
            <a:r>
              <a:rPr lang="en-US" dirty="0"/>
              <a:t>It issues debt.</a:t>
            </a:r>
          </a:p>
          <a:p>
            <a:pPr lvl="1"/>
            <a:r>
              <a:rPr lang="en-US" dirty="0"/>
              <a:t>Treasury marketable securities:</a:t>
            </a:r>
          </a:p>
          <a:p>
            <a:pPr lvl="2"/>
            <a:r>
              <a:rPr lang="en-US" dirty="0"/>
              <a:t>Treasury bills, notes, and bonds</a:t>
            </a:r>
          </a:p>
          <a:p>
            <a:pPr lvl="2"/>
            <a:r>
              <a:rPr lang="en-US" dirty="0"/>
              <a:t>TIPS: Treasury inflation-protected securities</a:t>
            </a:r>
          </a:p>
          <a:p>
            <a:pPr lvl="2"/>
            <a:r>
              <a:rPr lang="en-US" dirty="0"/>
              <a:t>Savings bonds</a:t>
            </a:r>
          </a:p>
          <a:p>
            <a:r>
              <a:rPr lang="en-US" dirty="0"/>
              <a:t>Who buys the debt?</a:t>
            </a:r>
          </a:p>
          <a:p>
            <a:pPr lvl="1"/>
            <a:r>
              <a:rPr lang="en-US" dirty="0"/>
              <a:t>Other federal agencies</a:t>
            </a:r>
          </a:p>
          <a:p>
            <a:pPr lvl="1"/>
            <a:r>
              <a:rPr lang="en-US" dirty="0"/>
              <a:t>Individuals and businesses</a:t>
            </a:r>
          </a:p>
          <a:p>
            <a:pPr lvl="1"/>
            <a:r>
              <a:rPr lang="en-US" dirty="0"/>
              <a:t>State and local governments</a:t>
            </a:r>
          </a:p>
          <a:p>
            <a:pPr lvl="1"/>
            <a:r>
              <a:rPr lang="en-US" dirty="0"/>
              <a:t>Foreign government and individuals</a:t>
            </a:r>
          </a:p>
          <a:p>
            <a:pPr lvl="1"/>
            <a:r>
              <a:rPr lang="en-US" dirty="0"/>
              <a:t>Federal Reserve</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320142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116106"/>
            <a:ext cx="10595846" cy="4805962"/>
          </a:xfrm>
        </p:spPr>
        <p:txBody>
          <a:bodyPr>
            <a:normAutofit/>
          </a:bodyPr>
          <a:lstStyle/>
          <a:p>
            <a:pPr>
              <a:spcAft>
                <a:spcPts val="1000"/>
              </a:spcAft>
            </a:pPr>
            <a:r>
              <a:rPr lang="en-US" sz="3600" dirty="0"/>
              <a:t>Repayment a non-issue: unlike private sector debt</a:t>
            </a:r>
          </a:p>
          <a:p>
            <a:pPr lvl="1">
              <a:spcAft>
                <a:spcPts val="1000"/>
              </a:spcAft>
            </a:pPr>
            <a:r>
              <a:rPr lang="en-US" sz="3200" dirty="0"/>
              <a:t>Government doesn’t “pay back” debt.</a:t>
            </a:r>
          </a:p>
          <a:p>
            <a:pPr lvl="1">
              <a:spcAft>
                <a:spcPts val="1000"/>
              </a:spcAft>
            </a:pPr>
            <a:r>
              <a:rPr lang="en-US" sz="3200" dirty="0"/>
              <a:t>Maturing government bonds paid by issuing new bonds (“rolling over” the debt)</a:t>
            </a:r>
          </a:p>
          <a:p>
            <a:pPr lvl="1">
              <a:spcAft>
                <a:spcPts val="1000"/>
              </a:spcAft>
            </a:pPr>
            <a:r>
              <a:rPr lang="en-US" sz="3200" dirty="0"/>
              <a:t>Interest on the debt is essentially paid by the young to previous generation of lenders (who will then get paid off by next generation…and so forth)</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992660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31676"/>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273023" y="3862751"/>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graphicFrame>
        <p:nvGraphicFramePr>
          <p:cNvPr id="6" name="Chart 5">
            <a:extLst>
              <a:ext uri="{FF2B5EF4-FFF2-40B4-BE49-F238E27FC236}">
                <a16:creationId xmlns:a16="http://schemas.microsoft.com/office/drawing/2014/main" id="{4E18CEE3-0FAE-306B-EBB3-38D62F64B217}"/>
              </a:ext>
            </a:extLst>
          </p:cNvPr>
          <p:cNvGraphicFramePr>
            <a:graphicFrameLocks noGrp="1" noChangeAspect="1"/>
          </p:cNvGraphicFramePr>
          <p:nvPr/>
        </p:nvGraphicFramePr>
        <p:xfrm>
          <a:off x="-353340" y="1747245"/>
          <a:ext cx="6435680" cy="4663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3DAA447-EB1F-1DF8-2693-1D6875A83F20}"/>
              </a:ext>
            </a:extLst>
          </p:cNvPr>
          <p:cNvGraphicFramePr>
            <a:graphicFrameLocks noGrp="1" noChangeAspect="1"/>
          </p:cNvGraphicFramePr>
          <p:nvPr/>
        </p:nvGraphicFramePr>
        <p:xfrm>
          <a:off x="0" y="1483915"/>
          <a:ext cx="6309360" cy="4571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9F3EB9B8-09E3-DBD1-2866-DCA64681D2E5}"/>
              </a:ext>
            </a:extLst>
          </p:cNvPr>
          <p:cNvGraphicFramePr>
            <a:graphicFrameLocks noGrp="1" noChangeAspect="1"/>
          </p:cNvGraphicFramePr>
          <p:nvPr>
            <p:extLst>
              <p:ext uri="{D42A27DB-BD31-4B8C-83A1-F6EECF244321}">
                <p14:modId xmlns:p14="http://schemas.microsoft.com/office/powerpoint/2010/main" val="2709576148"/>
              </p:ext>
            </p:extLst>
          </p:nvPr>
        </p:nvGraphicFramePr>
        <p:xfrm>
          <a:off x="85772" y="1478552"/>
          <a:ext cx="5925074" cy="48029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55C69F98-0E41-9751-50F1-184F1061FF0E}"/>
              </a:ext>
            </a:extLst>
          </p:cNvPr>
          <p:cNvGraphicFramePr>
            <a:graphicFrameLocks noGrp="1" noChangeAspect="1"/>
          </p:cNvGraphicFramePr>
          <p:nvPr>
            <p:extLst>
              <p:ext uri="{D42A27DB-BD31-4B8C-83A1-F6EECF244321}">
                <p14:modId xmlns:p14="http://schemas.microsoft.com/office/powerpoint/2010/main" val="3709798127"/>
              </p:ext>
            </p:extLst>
          </p:nvPr>
        </p:nvGraphicFramePr>
        <p:xfrm>
          <a:off x="5673051" y="1489853"/>
          <a:ext cx="6433177" cy="47843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072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46</a:t>
            </a:fld>
            <a:endParaRPr lang="en-GB"/>
          </a:p>
        </p:txBody>
      </p:sp>
      <p:pic>
        <p:nvPicPr>
          <p:cNvPr id="1026" name="Picture 2">
            <a:extLst>
              <a:ext uri="{FF2B5EF4-FFF2-40B4-BE49-F238E27FC236}">
                <a16:creationId xmlns:a16="http://schemas.microsoft.com/office/drawing/2014/main" id="{81968B95-A9A0-FF69-08D8-6FFE5942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63" y="286626"/>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2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Deb</a:t>
            </a:r>
            <a:r>
              <a:rPr lang="en-US" dirty="0">
                <a:solidFill>
                  <a:schemeClr val="accent5">
                    <a:lumMod val="50000"/>
                  </a:schemeClr>
                </a:solidFill>
              </a:rPr>
              <a:t>t from domestic markets</a:t>
            </a:r>
            <a:endParaRPr lang="en-US" dirty="0"/>
          </a:p>
        </p:txBody>
      </p:sp>
      <p:sp>
        <p:nvSpPr>
          <p:cNvPr id="3" name="Content Placeholder 2"/>
          <p:cNvSpPr>
            <a:spLocks noGrp="1"/>
          </p:cNvSpPr>
          <p:nvPr>
            <p:ph idx="1"/>
          </p:nvPr>
        </p:nvSpPr>
        <p:spPr>
          <a:xfrm>
            <a:off x="838200" y="1233889"/>
            <a:ext cx="10515600" cy="4792338"/>
          </a:xfrm>
        </p:spPr>
        <p:txBody>
          <a:bodyPr>
            <a:normAutofit fontScale="92500" lnSpcReduction="10000"/>
          </a:bodyPr>
          <a:lstStyle/>
          <a:p>
            <a:r>
              <a:rPr lang="en-US" dirty="0"/>
              <a:t>Might reduce availability of funds to other borrowers.</a:t>
            </a:r>
          </a:p>
          <a:p>
            <a:pPr lvl="1"/>
            <a:r>
              <a:rPr lang="en-US" dirty="0"/>
              <a:t>Often referred to as “crowding out” private investment</a:t>
            </a:r>
          </a:p>
          <a:p>
            <a:r>
              <a:rPr lang="en-US" dirty="0"/>
              <a:t>Intra-government debt </a:t>
            </a:r>
          </a:p>
          <a:p>
            <a:pPr lvl="1"/>
            <a:r>
              <a:rPr lang="en-US" b="1" dirty="0"/>
              <a:t>DOES NOT </a:t>
            </a:r>
            <a:r>
              <a:rPr lang="en-US" dirty="0"/>
              <a:t>crowd out private investment.</a:t>
            </a:r>
          </a:p>
          <a:p>
            <a:pPr lvl="1"/>
            <a:r>
              <a:rPr lang="en-US" b="1" dirty="0"/>
              <a:t>DOES NOT </a:t>
            </a:r>
            <a:r>
              <a:rPr lang="en-US" dirty="0"/>
              <a:t>require funding on credit markets</a:t>
            </a:r>
          </a:p>
          <a:p>
            <a:r>
              <a:rPr lang="en-US" dirty="0"/>
              <a:t>Debt held by the public </a:t>
            </a:r>
            <a:endParaRPr lang="en-US" i="1" dirty="0"/>
          </a:p>
          <a:p>
            <a:pPr lvl="1"/>
            <a:r>
              <a:rPr lang="en-US" b="1" dirty="0"/>
              <a:t>MIGHT</a:t>
            </a:r>
            <a:r>
              <a:rPr lang="en-US" dirty="0"/>
              <a:t> ‘crowd out’ private investment: less Private sector investment </a:t>
            </a:r>
            <a:r>
              <a:rPr lang="en-US" dirty="0">
                <a:sym typeface="Wingdings" panose="05000000000000000000" pitchFamily="2" charset="2"/>
              </a:rPr>
              <a:t></a:t>
            </a:r>
            <a:r>
              <a:rPr lang="en-US" dirty="0"/>
              <a:t>smaller capital stock </a:t>
            </a:r>
            <a:r>
              <a:rPr lang="en-US" dirty="0">
                <a:sym typeface="Wingdings" panose="05000000000000000000" pitchFamily="2" charset="2"/>
              </a:rPr>
              <a:t></a:t>
            </a:r>
            <a:r>
              <a:rPr lang="en-US" dirty="0"/>
              <a:t> reduced future output.</a:t>
            </a:r>
          </a:p>
          <a:p>
            <a:pPr lvl="1"/>
            <a:r>
              <a:rPr lang="en-US" dirty="0"/>
              <a:t>B/C debt funded by borrowing on credit markets and competes with private funding</a:t>
            </a:r>
          </a:p>
          <a:p>
            <a:pPr marL="457200" lvl="1" indent="0">
              <a:buNone/>
            </a:pPr>
            <a:r>
              <a:rPr lang="en-US" dirty="0">
                <a:sym typeface="Wingdings" panose="05000000000000000000" pitchFamily="2" charset="2"/>
              </a:rPr>
              <a:t> Think like this: savers have choices – bonds, bank, stocks – if give to Govt (bonds), then not there for others to borrow</a:t>
            </a:r>
            <a:endParaRPr lang="en-US" dirty="0"/>
          </a:p>
          <a:p>
            <a:r>
              <a:rPr lang="en-US" dirty="0"/>
              <a:t>Little evidence of ‘crowding out’ (worth asking why? Implies funds available from elsewhere)</a:t>
            </a:r>
          </a:p>
          <a:p>
            <a:pPr marL="457200" lvl="1"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776598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A41B-3B2B-E345-B9E7-0742517C09F9}"/>
              </a:ext>
            </a:extLst>
          </p:cNvPr>
          <p:cNvSpPr>
            <a:spLocks noGrp="1"/>
          </p:cNvSpPr>
          <p:nvPr>
            <p:ph type="title"/>
          </p:nvPr>
        </p:nvSpPr>
        <p:spPr>
          <a:xfrm>
            <a:off x="876300" y="0"/>
            <a:ext cx="10515600" cy="1325563"/>
          </a:xfrm>
        </p:spPr>
        <p:txBody>
          <a:bodyPr/>
          <a:lstStyle/>
          <a:p>
            <a:r>
              <a:rPr lang="en-US" dirty="0">
                <a:solidFill>
                  <a:schemeClr val="bg1"/>
                </a:solidFill>
              </a:rPr>
              <a:t>Tre</a:t>
            </a:r>
            <a:r>
              <a:rPr lang="en-US" dirty="0"/>
              <a:t>nds in US Debt Over Time</a:t>
            </a:r>
          </a:p>
        </p:txBody>
      </p:sp>
      <p:sp>
        <p:nvSpPr>
          <p:cNvPr id="4" name="Slide Number Placeholder 3">
            <a:extLst>
              <a:ext uri="{FF2B5EF4-FFF2-40B4-BE49-F238E27FC236}">
                <a16:creationId xmlns:a16="http://schemas.microsoft.com/office/drawing/2014/main" id="{C61C00BC-AAB9-C848-9BF4-906659AACE41}"/>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 name="Content Placeholder 9">
            <a:extLst>
              <a:ext uri="{FF2B5EF4-FFF2-40B4-BE49-F238E27FC236}">
                <a16:creationId xmlns:a16="http://schemas.microsoft.com/office/drawing/2014/main" id="{FC5089CF-F0D0-F44E-84D7-CA1B1DA596B5}"/>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44E86C30-5512-6E46-B67F-A4875355F5E0}"/>
              </a:ext>
            </a:extLst>
          </p:cNvPr>
          <p:cNvSpPr txBox="1"/>
          <p:nvPr/>
        </p:nvSpPr>
        <p:spPr>
          <a:xfrm>
            <a:off x="2143958" y="1775360"/>
            <a:ext cx="6076395" cy="1200329"/>
          </a:xfrm>
          <a:prstGeom prst="rect">
            <a:avLst/>
          </a:prstGeom>
          <a:noFill/>
        </p:spPr>
        <p:txBody>
          <a:bodyPr wrap="square" rtlCol="0">
            <a:spAutoFit/>
          </a:bodyPr>
          <a:lstStyle/>
          <a:p>
            <a:r>
              <a:rPr lang="en-US" sz="2400" dirty="0">
                <a:solidFill>
                  <a:schemeClr val="bg1"/>
                </a:solidFill>
              </a:rPr>
              <a:t>2020, Q1:  Other Domestic:  	39.8%</a:t>
            </a:r>
          </a:p>
          <a:p>
            <a:r>
              <a:rPr lang="en-US" sz="2400" dirty="0">
                <a:solidFill>
                  <a:schemeClr val="bg1"/>
                </a:solidFill>
              </a:rPr>
              <a:t>	      Federal Reserve:  	20.7%</a:t>
            </a:r>
          </a:p>
          <a:p>
            <a:r>
              <a:rPr lang="en-US" sz="2400" dirty="0">
                <a:solidFill>
                  <a:schemeClr val="bg1"/>
                </a:solidFill>
              </a:rPr>
              <a:t>	      Foreign:	  	39.5% </a:t>
            </a:r>
          </a:p>
        </p:txBody>
      </p:sp>
    </p:spTree>
    <p:extLst>
      <p:ext uri="{BB962C8B-B14F-4D97-AF65-F5344CB8AC3E}">
        <p14:creationId xmlns:p14="http://schemas.microsoft.com/office/powerpoint/2010/main" val="711317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o Holds Debt: Foreigners, 11/22</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Content Placeholder 4">
            <a:extLst>
              <a:ext uri="{FF2B5EF4-FFF2-40B4-BE49-F238E27FC236}">
                <a16:creationId xmlns:a16="http://schemas.microsoft.com/office/drawing/2014/main" id="{3C047B00-CFDD-6580-BD32-5942DAC188C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5EB9CFB-3A99-B24C-6895-1F7EA95068B1}"/>
              </a:ext>
            </a:extLst>
          </p:cNvPr>
          <p:cNvPicPr>
            <a:picLocks noChangeAspect="1"/>
          </p:cNvPicPr>
          <p:nvPr/>
        </p:nvPicPr>
        <p:blipFill>
          <a:blip r:embed="rId2"/>
          <a:srcRect/>
          <a:stretch/>
        </p:blipFill>
        <p:spPr>
          <a:xfrm>
            <a:off x="838200" y="1173042"/>
            <a:ext cx="6092178" cy="4511916"/>
          </a:xfrm>
          <a:prstGeom prst="rect">
            <a:avLst/>
          </a:prstGeom>
        </p:spPr>
      </p:pic>
      <p:sp>
        <p:nvSpPr>
          <p:cNvPr id="7" name="TextBox 6">
            <a:extLst>
              <a:ext uri="{FF2B5EF4-FFF2-40B4-BE49-F238E27FC236}">
                <a16:creationId xmlns:a16="http://schemas.microsoft.com/office/drawing/2014/main" id="{6625A0D3-B616-0677-08D9-8E95166F9D52}"/>
              </a:ext>
            </a:extLst>
          </p:cNvPr>
          <p:cNvSpPr txBox="1"/>
          <p:nvPr/>
        </p:nvSpPr>
        <p:spPr>
          <a:xfrm>
            <a:off x="6820161" y="3038513"/>
            <a:ext cx="4643857" cy="707886"/>
          </a:xfrm>
          <a:prstGeom prst="rect">
            <a:avLst/>
          </a:prstGeom>
          <a:noFill/>
        </p:spPr>
        <p:txBody>
          <a:bodyPr wrap="square" rtlCol="0">
            <a:spAutoFit/>
          </a:bodyPr>
          <a:lstStyle/>
          <a:p>
            <a:r>
              <a:rPr lang="en-US" sz="2000" dirty="0"/>
              <a:t>Foreign ownership is relatively recent – in 1990 foreign ownership was less than 20%</a:t>
            </a:r>
          </a:p>
        </p:txBody>
      </p:sp>
      <p:sp>
        <p:nvSpPr>
          <p:cNvPr id="8" name="TextBox 7">
            <a:extLst>
              <a:ext uri="{FF2B5EF4-FFF2-40B4-BE49-F238E27FC236}">
                <a16:creationId xmlns:a16="http://schemas.microsoft.com/office/drawing/2014/main" id="{4864DFD0-B4E5-6126-CAF4-E85E996E43AE}"/>
              </a:ext>
            </a:extLst>
          </p:cNvPr>
          <p:cNvSpPr txBox="1"/>
          <p:nvPr/>
        </p:nvSpPr>
        <p:spPr>
          <a:xfrm>
            <a:off x="4031312" y="3895235"/>
            <a:ext cx="2445670" cy="400110"/>
          </a:xfrm>
          <a:prstGeom prst="rect">
            <a:avLst/>
          </a:prstGeom>
          <a:noFill/>
        </p:spPr>
        <p:txBody>
          <a:bodyPr wrap="none" rtlCol="0">
            <a:spAutoFit/>
          </a:bodyPr>
          <a:lstStyle/>
          <a:p>
            <a:r>
              <a:rPr lang="en-US" sz="2000" dirty="0"/>
              <a:t>Billions of U.S. Dollars</a:t>
            </a:r>
          </a:p>
        </p:txBody>
      </p:sp>
      <p:sp>
        <p:nvSpPr>
          <p:cNvPr id="10" name="TextBox 9">
            <a:extLst>
              <a:ext uri="{FF2B5EF4-FFF2-40B4-BE49-F238E27FC236}">
                <a16:creationId xmlns:a16="http://schemas.microsoft.com/office/drawing/2014/main" id="{CB67658F-5253-6B04-7975-06FD5F268F5D}"/>
              </a:ext>
            </a:extLst>
          </p:cNvPr>
          <p:cNvSpPr txBox="1"/>
          <p:nvPr/>
        </p:nvSpPr>
        <p:spPr>
          <a:xfrm>
            <a:off x="5454127" y="6498278"/>
            <a:ext cx="6145850" cy="276999"/>
          </a:xfrm>
          <a:prstGeom prst="rect">
            <a:avLst/>
          </a:prstGeom>
          <a:noFill/>
        </p:spPr>
        <p:txBody>
          <a:bodyPr wrap="none" rtlCol="0">
            <a:spAutoFit/>
          </a:bodyPr>
          <a:lstStyle/>
          <a:p>
            <a:r>
              <a:rPr lang="en-US" sz="1200" dirty="0"/>
              <a:t>Source: https://</a:t>
            </a:r>
            <a:r>
              <a:rPr lang="en-US" sz="1200" dirty="0" err="1"/>
              <a:t>www.statista.com</a:t>
            </a:r>
            <a:r>
              <a:rPr lang="en-US" sz="1200" dirty="0"/>
              <a:t>/statistics/246420/major-foreign-holders-of-us-treasury-debt/</a:t>
            </a:r>
          </a:p>
        </p:txBody>
      </p:sp>
    </p:spTree>
    <p:extLst>
      <p:ext uri="{BB962C8B-B14F-4D97-AF65-F5344CB8AC3E}">
        <p14:creationId xmlns:p14="http://schemas.microsoft.com/office/powerpoint/2010/main" val="114095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Feelings….</a:t>
            </a:r>
          </a:p>
        </p:txBody>
      </p:sp>
      <p:sp>
        <p:nvSpPr>
          <p:cNvPr id="3" name="Content Placeholder 2">
            <a:extLst>
              <a:ext uri="{FF2B5EF4-FFF2-40B4-BE49-F238E27FC236}">
                <a16:creationId xmlns:a16="http://schemas.microsoft.com/office/drawing/2014/main" id="{30F5574A-5D1F-8BE1-24A6-90ACF9F001E7}"/>
              </a:ext>
            </a:extLst>
          </p:cNvPr>
          <p:cNvSpPr>
            <a:spLocks noGrp="1"/>
          </p:cNvSpPr>
          <p:nvPr>
            <p:ph idx="1"/>
          </p:nvPr>
        </p:nvSpPr>
        <p:spPr/>
        <p:txBody>
          <a:bodyPr/>
          <a:lstStyle/>
          <a:p>
            <a:r>
              <a:rPr lang="en-US" dirty="0"/>
              <a:t>Feelings about debt – often personal</a:t>
            </a:r>
          </a:p>
          <a:p>
            <a:r>
              <a:rPr lang="en-US" dirty="0"/>
              <a:t>How you </a:t>
            </a:r>
            <a:r>
              <a:rPr lang="en-US" i="1" dirty="0"/>
              <a:t>feel</a:t>
            </a:r>
            <a:r>
              <a:rPr lang="en-US" dirty="0"/>
              <a:t>….depends on </a:t>
            </a:r>
          </a:p>
          <a:p>
            <a:pPr lvl="1"/>
            <a:r>
              <a:rPr lang="en-US" dirty="0"/>
              <a:t>Experiences</a:t>
            </a:r>
          </a:p>
          <a:p>
            <a:pPr lvl="1"/>
            <a:r>
              <a:rPr lang="en-US" dirty="0"/>
              <a:t>Risk profile</a:t>
            </a:r>
          </a:p>
          <a:p>
            <a:pPr lvl="1"/>
            <a:r>
              <a:rPr lang="en-US" dirty="0"/>
              <a:t>Many other things..</a:t>
            </a:r>
          </a:p>
          <a:p>
            <a:pPr marL="457200" lvl="1" indent="0">
              <a:buNone/>
            </a:pPr>
            <a:endParaRPr lang="en-US" dirty="0"/>
          </a:p>
          <a:p>
            <a:r>
              <a:rPr lang="en-US" dirty="0"/>
              <a:t>Let’s start with some definitions &amp; concepts that help</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442736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pPr marL="0" indent="0">
              <a:buNone/>
            </a:pPr>
            <a:r>
              <a:rPr lang="en-US" u="sng" dirty="0"/>
              <a:t>“SAFE HARBOR” (for your savings)</a:t>
            </a:r>
          </a:p>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302080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F1C0-E2CF-8A4B-876F-889899D79E6D}"/>
              </a:ext>
            </a:extLst>
          </p:cNvPr>
          <p:cNvSpPr>
            <a:spLocks noGrp="1"/>
          </p:cNvSpPr>
          <p:nvPr>
            <p:ph type="title"/>
          </p:nvPr>
        </p:nvSpPr>
        <p:spPr>
          <a:xfrm>
            <a:off x="889000" y="0"/>
            <a:ext cx="10515600" cy="1325563"/>
          </a:xfrm>
        </p:spPr>
        <p:txBody>
          <a:bodyPr>
            <a:normAutofit/>
          </a:bodyPr>
          <a:lstStyle/>
          <a:p>
            <a:r>
              <a:rPr lang="en-US" sz="3600" dirty="0">
                <a:solidFill>
                  <a:schemeClr val="bg1"/>
                </a:solidFill>
              </a:rPr>
              <a:t>Tra</a:t>
            </a:r>
            <a:r>
              <a:rPr lang="en-US" sz="3600" dirty="0"/>
              <a:t>de and Investment Flows Balance Out</a:t>
            </a:r>
            <a:br>
              <a:rPr lang="en-US" sz="3600" dirty="0"/>
            </a:br>
            <a:r>
              <a:rPr lang="en-US" sz="2800" dirty="0">
                <a:solidFill>
                  <a:schemeClr val="bg1"/>
                </a:solidFill>
              </a:rPr>
              <a:t>Wh</a:t>
            </a:r>
            <a:r>
              <a:rPr lang="en-US" sz="2800" dirty="0">
                <a:solidFill>
                  <a:schemeClr val="accent5">
                    <a:lumMod val="50000"/>
                  </a:schemeClr>
                </a:solidFill>
              </a:rPr>
              <a:t>y do Foreigners Buy US Treasuries (2)</a:t>
            </a:r>
            <a:endParaRPr lang="en-US" sz="3600" dirty="0"/>
          </a:p>
        </p:txBody>
      </p:sp>
      <p:sp>
        <p:nvSpPr>
          <p:cNvPr id="4" name="Slide Number Placeholder 3">
            <a:extLst>
              <a:ext uri="{FF2B5EF4-FFF2-40B4-BE49-F238E27FC236}">
                <a16:creationId xmlns:a16="http://schemas.microsoft.com/office/drawing/2014/main" id="{7B8A96E7-6406-724D-96A3-989833CE6671}"/>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5" name="Picture 4">
            <a:extLst>
              <a:ext uri="{FF2B5EF4-FFF2-40B4-BE49-F238E27FC236}">
                <a16:creationId xmlns:a16="http://schemas.microsoft.com/office/drawing/2014/main" id="{2A3E0A30-3637-874C-9270-CE59A920B2D2}"/>
              </a:ext>
            </a:extLst>
          </p:cNvPr>
          <p:cNvPicPr>
            <a:picLocks noChangeAspect="1"/>
          </p:cNvPicPr>
          <p:nvPr/>
        </p:nvPicPr>
        <p:blipFill>
          <a:blip r:embed="rId2"/>
          <a:stretch>
            <a:fillRect/>
          </a:stretch>
        </p:blipFill>
        <p:spPr>
          <a:xfrm>
            <a:off x="3145476" y="1325563"/>
            <a:ext cx="8406285" cy="5203634"/>
          </a:xfrm>
          <a:prstGeom prst="rect">
            <a:avLst/>
          </a:prstGeom>
        </p:spPr>
      </p:pic>
      <p:sp>
        <p:nvSpPr>
          <p:cNvPr id="3" name="TextBox 2">
            <a:extLst>
              <a:ext uri="{FF2B5EF4-FFF2-40B4-BE49-F238E27FC236}">
                <a16:creationId xmlns:a16="http://schemas.microsoft.com/office/drawing/2014/main" id="{E02AB36E-2265-D1B3-1A07-D05CE8778F0F}"/>
              </a:ext>
            </a:extLst>
          </p:cNvPr>
          <p:cNvSpPr txBox="1"/>
          <p:nvPr/>
        </p:nvSpPr>
        <p:spPr>
          <a:xfrm>
            <a:off x="1000403" y="2375176"/>
            <a:ext cx="1680883" cy="1200329"/>
          </a:xfrm>
          <a:prstGeom prst="rect">
            <a:avLst/>
          </a:prstGeom>
          <a:noFill/>
        </p:spPr>
        <p:txBody>
          <a:bodyPr wrap="square" rtlCol="0">
            <a:spAutoFit/>
          </a:bodyPr>
          <a:lstStyle/>
          <a:p>
            <a:r>
              <a:rPr lang="en-US" sz="2400" dirty="0">
                <a:highlight>
                  <a:srgbClr val="FFFF00"/>
                </a:highlight>
              </a:rPr>
              <a:t>This is the “Best Buy” effect</a:t>
            </a:r>
          </a:p>
        </p:txBody>
      </p:sp>
    </p:spTree>
    <p:extLst>
      <p:ext uri="{BB962C8B-B14F-4D97-AF65-F5344CB8AC3E}">
        <p14:creationId xmlns:p14="http://schemas.microsoft.com/office/powerpoint/2010/main" val="389115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a:ln>
            <a:noFill/>
          </a:ln>
        </p:spPr>
        <p:txBody>
          <a:bodyPr/>
          <a:lstStyle/>
          <a:p>
            <a:r>
              <a:rPr lang="en-US" dirty="0">
                <a:solidFill>
                  <a:schemeClr val="bg1"/>
                </a:solidFill>
              </a:rPr>
              <a:t>Sh</a:t>
            </a:r>
            <a:r>
              <a:rPr lang="en-US" dirty="0">
                <a:ln w="12700">
                  <a:solidFill>
                    <a:srgbClr val="0C4C88"/>
                  </a:solidFill>
                </a:ln>
                <a:solidFill>
                  <a:schemeClr val="bg1"/>
                </a:solidFill>
              </a:rPr>
              <a:t>o</a:t>
            </a:r>
            <a:r>
              <a:rPr lang="en-US" dirty="0"/>
              <a:t>uld </a:t>
            </a:r>
            <a:r>
              <a:rPr lang="en-US" dirty="0">
                <a:solidFill>
                  <a:schemeClr val="accent5">
                    <a:lumMod val="50000"/>
                  </a:schemeClr>
                </a:solidFill>
              </a:rPr>
              <a:t>Foreigner ownership be concerning?</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a:xfrm>
            <a:off x="744070" y="1465729"/>
            <a:ext cx="10515600" cy="3434362"/>
          </a:xfrm>
        </p:spPr>
        <p:txBody>
          <a:bodyPr>
            <a:normAutofit/>
          </a:bodyPr>
          <a:lstStyle/>
          <a:p>
            <a:r>
              <a:rPr lang="en-US" dirty="0"/>
              <a:t>Why not?</a:t>
            </a:r>
          </a:p>
          <a:p>
            <a:pPr lvl="1"/>
            <a:r>
              <a:rPr lang="en-US" dirty="0"/>
              <a:t>Currency used for international trade</a:t>
            </a:r>
          </a:p>
          <a:p>
            <a:pPr lvl="1"/>
            <a:r>
              <a:rPr lang="en-US" dirty="0"/>
              <a:t>Investors that are looking for stable ROI</a:t>
            </a:r>
          </a:p>
          <a:p>
            <a:pPr lvl="1"/>
            <a:r>
              <a:rPr lang="en-US" dirty="0">
                <a:sym typeface="Wingdings" panose="05000000000000000000" pitchFamily="2" charset="2"/>
              </a:rPr>
              <a:t>Imports &amp; foreign borrowing go hand in hand (</a:t>
            </a:r>
            <a:r>
              <a:rPr lang="en-US" dirty="0"/>
              <a:t>The “Best buy” effect)</a:t>
            </a:r>
          </a:p>
          <a:p>
            <a:pPr lvl="1"/>
            <a:r>
              <a:rPr lang="en-US" dirty="0"/>
              <a:t>Fed holds foreign debt (the “poker game” idea)</a:t>
            </a:r>
          </a:p>
          <a:p>
            <a:r>
              <a:rPr lang="en-US" dirty="0"/>
              <a:t>Why?</a:t>
            </a:r>
          </a:p>
          <a:p>
            <a:pPr lvl="1"/>
            <a:r>
              <a:rPr lang="en-US" dirty="0"/>
              <a:t>Interest payments go to foreigners</a:t>
            </a:r>
          </a:p>
          <a:p>
            <a:pPr lvl="1"/>
            <a:r>
              <a:rPr lang="en-US" dirty="0"/>
              <a:t>Possibility of a “fiscal crisis” (later)</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821770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DEBT become a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lnSpcReduction="10000"/>
          </a:bodyPr>
          <a:lstStyle/>
          <a:p>
            <a:r>
              <a:rPr lang="en-US" dirty="0"/>
              <a:t>Can’t pay it back</a:t>
            </a:r>
          </a:p>
          <a:p>
            <a:r>
              <a:rPr lang="en-US" dirty="0"/>
              <a:t>Creditors demand repayment</a:t>
            </a:r>
          </a:p>
          <a:p>
            <a:r>
              <a:rPr lang="en-US" dirty="0"/>
              <a:t>Interest rates too high</a:t>
            </a:r>
          </a:p>
          <a:p>
            <a:pPr lvl="1"/>
            <a:r>
              <a:rPr lang="en-US" dirty="0"/>
              <a:t>Requires higher ROI</a:t>
            </a:r>
          </a:p>
          <a:p>
            <a:pPr lvl="1"/>
            <a:r>
              <a:rPr lang="en-US" dirty="0"/>
              <a:t>Interest payments eat up too much of income</a:t>
            </a:r>
          </a:p>
          <a:p>
            <a:r>
              <a:rPr lang="en-US" dirty="0"/>
              <a:t>Gets too big (relative to what?)</a:t>
            </a:r>
          </a:p>
          <a:p>
            <a:r>
              <a:rPr lang="en-US" dirty="0"/>
              <a:t>Damages credit rating severely</a:t>
            </a:r>
          </a:p>
          <a:p>
            <a:pPr lvl="1"/>
            <a:r>
              <a:rPr lang="en-US" dirty="0"/>
              <a:t>Hurts ability to borrow again</a:t>
            </a:r>
          </a:p>
          <a:p>
            <a:pPr lvl="1"/>
            <a:r>
              <a:rPr lang="en-US" dirty="0"/>
              <a:t>Increases cost of borrowing</a:t>
            </a:r>
          </a:p>
          <a:p>
            <a:r>
              <a:rPr lang="en-US" dirty="0"/>
              <a:t>Things don’t go as planned….</a:t>
            </a:r>
          </a:p>
          <a:p>
            <a:r>
              <a:rPr lang="en-US" dirty="0"/>
              <a:t>Others?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251920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a:bodyPr>
          <a:lstStyle/>
          <a:p>
            <a:r>
              <a:rPr lang="en-US" dirty="0"/>
              <a:t>Can’t pay it back</a:t>
            </a:r>
          </a:p>
          <a:p>
            <a:pPr lvl="1"/>
            <a:r>
              <a:rPr lang="en-US" dirty="0"/>
              <a:t>Let’s consider this…when won’t US be able to pay it back?</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355953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Get</a:t>
            </a:r>
            <a:r>
              <a:rPr lang="en-US" dirty="0"/>
              <a:t>s too big (relative to what?) </a:t>
            </a: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266218" y="3286050"/>
            <a:ext cx="11925782" cy="3379449"/>
          </a:xfrm>
        </p:spPr>
        <p:txBody>
          <a:bodyPr>
            <a:normAutofit/>
          </a:bodyPr>
          <a:lstStyle/>
          <a:p>
            <a:pPr marL="0" indent="0">
              <a:spcBef>
                <a:spcPts val="2000"/>
              </a:spcBef>
              <a:buNone/>
            </a:pPr>
            <a:r>
              <a:rPr lang="en-US" sz="2400" dirty="0"/>
              <a:t>What can we learn from the 46-74 period, where the relative debt fell continuously?</a:t>
            </a:r>
          </a:p>
          <a:p>
            <a:r>
              <a:rPr lang="en-US" sz="2400" dirty="0"/>
              <a:t>Relative debt fell </a:t>
            </a:r>
            <a:r>
              <a:rPr lang="en-US" sz="2400" i="1" dirty="0"/>
              <a:t>in spite of</a:t>
            </a:r>
            <a:r>
              <a:rPr lang="en-US" sz="2400" dirty="0"/>
              <a:t> deficits in 21 of the 29 years, while debt increased by 42%. </a:t>
            </a:r>
          </a:p>
          <a:p>
            <a:r>
              <a:rPr lang="en-US" sz="2400" dirty="0"/>
              <a:t>1946-1974, grew debt, but </a:t>
            </a:r>
            <a:r>
              <a:rPr lang="en-US" sz="2400" i="1" dirty="0">
                <a:highlight>
                  <a:srgbClr val="FFFF00"/>
                </a:highlight>
              </a:rPr>
              <a:t>not as fast as the economy was growing</a:t>
            </a:r>
            <a:r>
              <a:rPr lang="en-US" sz="2400" dirty="0"/>
              <a:t>.</a:t>
            </a:r>
          </a:p>
          <a:p>
            <a:r>
              <a:rPr lang="en-US" sz="2400" dirty="0"/>
              <a:t>While the debt grew by 42%, GDP grew by 550%</a:t>
            </a:r>
          </a:p>
          <a:p>
            <a:pPr marL="0" indent="0">
              <a:buNone/>
            </a:pPr>
            <a:r>
              <a:rPr lang="en-US" sz="2400" dirty="0"/>
              <a:t>Proof that: You don’t need a surplus to reduce the </a:t>
            </a:r>
            <a:r>
              <a:rPr lang="en-US" sz="2400" i="1" dirty="0"/>
              <a:t>relative</a:t>
            </a:r>
            <a:r>
              <a:rPr lang="en-US" sz="2400" dirty="0"/>
              <a:t> debt:  </a:t>
            </a:r>
            <a:br>
              <a:rPr lang="en-US" sz="2400" dirty="0"/>
            </a:br>
            <a:r>
              <a:rPr lang="en-US" sz="2400" dirty="0">
                <a:solidFill>
                  <a:srgbClr val="FF0000"/>
                </a:solidFill>
              </a:rPr>
              <a:t>You just need GDP to grow faster than the debt</a:t>
            </a:r>
          </a:p>
          <a:p>
            <a:pPr marL="0" indent="0">
              <a:spcBef>
                <a:spcPts val="2000"/>
              </a:spcBef>
              <a:buNone/>
            </a:pPr>
            <a:endParaRPr lang="en-US" sz="2400" dirty="0"/>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92927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Wh</a:t>
            </a:r>
            <a:r>
              <a:rPr lang="en-US" dirty="0"/>
              <a:t>at about default?</a:t>
            </a: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a:xfrm>
            <a:off x="838200" y="1200839"/>
            <a:ext cx="10515600" cy="4721229"/>
          </a:xfrm>
        </p:spPr>
        <p:txBody>
          <a:bodyPr>
            <a:normAutofit/>
          </a:bodyPr>
          <a:lstStyle/>
          <a:p>
            <a:r>
              <a:rPr lang="en-US" dirty="0"/>
              <a:t>Private sector can default / declare bankruptcy</a:t>
            </a:r>
          </a:p>
          <a:p>
            <a:r>
              <a:rPr lang="en-US" dirty="0"/>
              <a:t>Stephanie Kelton (Modern Monetary Theorist) </a:t>
            </a:r>
          </a:p>
          <a:p>
            <a:pPr marL="0" indent="0">
              <a:buNone/>
            </a:pPr>
            <a:r>
              <a:rPr lang="en-US" dirty="0"/>
              <a:t>	</a:t>
            </a:r>
            <a:r>
              <a:rPr lang="en-US" sz="2400" dirty="0"/>
              <a:t>6-6-2020, </a:t>
            </a:r>
            <a:r>
              <a:rPr lang="en-US" sz="2400" i="1" dirty="0"/>
              <a:t>NYTimes </a:t>
            </a:r>
            <a:r>
              <a:rPr lang="en-US" sz="2400" dirty="0"/>
              <a:t>op-ed, “Learn to Love Trillion-Dollar Deficits.”</a:t>
            </a:r>
          </a:p>
          <a:p>
            <a:pPr marL="0" indent="0">
              <a:buNone/>
            </a:pPr>
            <a:endParaRPr lang="en-US" sz="2400" dirty="0"/>
          </a:p>
          <a:p>
            <a:pPr marL="457200" lvl="1" indent="0" algn="ctr">
              <a:buNone/>
            </a:pPr>
            <a:r>
              <a:rPr lang="en-US" sz="2800" dirty="0"/>
              <a:t>US Treasury borrows in dollars and therefore cannot default (as opposed to Greece).</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17118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DEBT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710879" y="1337137"/>
            <a:ext cx="10515600" cy="4496504"/>
          </a:xfrm>
        </p:spPr>
        <p:txBody>
          <a:bodyPr>
            <a:normAutofit/>
          </a:bodyPr>
          <a:lstStyle/>
          <a:p>
            <a:r>
              <a:rPr lang="en-US" sz="3200" dirty="0"/>
              <a:t>Creditors demand repayment.  Consider the following points</a:t>
            </a:r>
          </a:p>
          <a:p>
            <a:pPr lvl="1"/>
            <a:r>
              <a:rPr lang="en-US" sz="2800" dirty="0"/>
              <a:t>How government borrows (issues bonds &amp; rolls over)</a:t>
            </a:r>
          </a:p>
          <a:p>
            <a:pPr lvl="2"/>
            <a:r>
              <a:rPr lang="en-US" sz="2800" dirty="0"/>
              <a:t>Mechanics of “repayment”</a:t>
            </a:r>
          </a:p>
          <a:p>
            <a:pPr lvl="1"/>
            <a:r>
              <a:rPr lang="en-US" sz="2800" dirty="0"/>
              <a:t>Why lenders buy US debt</a:t>
            </a:r>
          </a:p>
          <a:p>
            <a:pPr lvl="2"/>
            <a:r>
              <a:rPr lang="en-US" sz="2800" dirty="0"/>
              <a:t>‘Safe Harbor’</a:t>
            </a:r>
          </a:p>
          <a:p>
            <a:pPr lvl="2"/>
            <a:r>
              <a:rPr lang="en-US" sz="2800" dirty="0"/>
              <a:t>‘Best Buy’ effect</a:t>
            </a:r>
          </a:p>
          <a:p>
            <a:pPr lvl="2"/>
            <a:r>
              <a:rPr lang="en-US" sz="2800" dirty="0"/>
              <a:t>Investment in US Economy – what do you want from investment?  Failure?</a:t>
            </a:r>
          </a:p>
          <a:p>
            <a:pPr lvl="1"/>
            <a:r>
              <a:rPr lang="en-US" sz="2800" dirty="0"/>
              <a:t>BUT…fiscal crisis could materialize…</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455665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solidFill>
                  <a:schemeClr val="tx1"/>
                </a:solidFill>
              </a:rPr>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highlight>
                  <a:srgbClr val="FFFF00"/>
                </a:highlight>
              </a:rPr>
              <a:t>Could the Fed Bail us Out? – the “poker game”</a:t>
            </a:r>
          </a:p>
          <a:p>
            <a:pPr marL="914400" lvl="1" indent="-457200">
              <a:buFont typeface="+mj-lt"/>
              <a:buAutoNum type="arabicPeriod"/>
            </a:pPr>
            <a:r>
              <a:rPr lang="en-US" dirty="0"/>
              <a:t>Yes - It could buy Treasuries and prevent the rise in interest rates.</a:t>
            </a:r>
          </a:p>
          <a:p>
            <a:pPr marL="914400" lvl="1" indent="-457200">
              <a:buFont typeface="+mj-lt"/>
              <a:buAutoNum type="arabicPeriod"/>
            </a:pPr>
            <a:r>
              <a:rPr lang="en-US" dirty="0"/>
              <a:t>But - 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99173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a:bodyPr>
          <a:lstStyle/>
          <a:p>
            <a:r>
              <a:rPr lang="en-US" dirty="0"/>
              <a:t>Interest rates too high</a:t>
            </a:r>
          </a:p>
          <a:p>
            <a:pPr lvl="1"/>
            <a:r>
              <a:rPr lang="en-US" dirty="0"/>
              <a:t>Requires higher ROI</a:t>
            </a:r>
          </a:p>
          <a:p>
            <a:pPr lvl="1"/>
            <a:r>
              <a:rPr lang="en-US" dirty="0"/>
              <a:t>Interest payments eat up too much of income</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14156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sz="3600" dirty="0">
                <a:solidFill>
                  <a:schemeClr val="bg1"/>
                </a:solidFill>
              </a:rPr>
              <a:t>Fed</a:t>
            </a:r>
            <a:r>
              <a:rPr lang="en-US" sz="3600" dirty="0"/>
              <a:t>eral</a:t>
            </a:r>
            <a:r>
              <a:rPr lang="en-US" dirty="0"/>
              <a:t> Debt:  definition</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a:xfrm>
            <a:off x="750065" y="1200839"/>
            <a:ext cx="10515600" cy="3520390"/>
          </a:xfrm>
        </p:spPr>
        <p:txBody>
          <a:bodyPr/>
          <a:lstStyle/>
          <a:p>
            <a:r>
              <a:rPr lang="en-US" dirty="0"/>
              <a:t>‘Deficit’ vs ‘Debt’</a:t>
            </a:r>
          </a:p>
          <a:p>
            <a:pPr lvl="1"/>
            <a:r>
              <a:rPr lang="en-US" dirty="0"/>
              <a:t>Fiscal year Deficit = Total Outlays Less Revenues</a:t>
            </a:r>
          </a:p>
          <a:p>
            <a:pPr lvl="1"/>
            <a:r>
              <a:rPr lang="en-US" dirty="0"/>
              <a:t>Accumulated value of past borrowing is total </a:t>
            </a:r>
            <a:r>
              <a:rPr lang="en-US" b="1" i="1" u="sng" dirty="0"/>
              <a:t>government debt</a:t>
            </a:r>
            <a:r>
              <a:rPr lang="en-US" dirty="0"/>
              <a: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5" name="TextBox 4">
            <a:extLst>
              <a:ext uri="{FF2B5EF4-FFF2-40B4-BE49-F238E27FC236}">
                <a16:creationId xmlns:a16="http://schemas.microsoft.com/office/drawing/2014/main" id="{7A645908-7A76-468B-475C-7B68481CFF7B}"/>
              </a:ext>
            </a:extLst>
          </p:cNvPr>
          <p:cNvSpPr txBox="1"/>
          <p:nvPr/>
        </p:nvSpPr>
        <p:spPr>
          <a:xfrm>
            <a:off x="926335" y="1325563"/>
            <a:ext cx="6261847" cy="523220"/>
          </a:xfrm>
          <a:prstGeom prst="rect">
            <a:avLst/>
          </a:prstGeom>
          <a:noFill/>
          <a:ln w="34925">
            <a:solidFill>
              <a:srgbClr val="FFC000"/>
            </a:solidFill>
          </a:ln>
        </p:spPr>
        <p:txBody>
          <a:bodyPr wrap="square">
            <a:spAutoFit/>
          </a:bodyPr>
          <a:lstStyle/>
          <a:p>
            <a:r>
              <a:rPr lang="en-US" sz="2800" b="1" dirty="0">
                <a:solidFill>
                  <a:srgbClr val="0C4C88"/>
                </a:solidFill>
              </a:rPr>
              <a:t>NOTE: Debt = negative savings</a:t>
            </a:r>
          </a:p>
        </p:txBody>
      </p:sp>
    </p:spTree>
    <p:extLst>
      <p:ext uri="{BB962C8B-B14F-4D97-AF65-F5344CB8AC3E}">
        <p14:creationId xmlns:p14="http://schemas.microsoft.com/office/powerpoint/2010/main" val="32219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AB95-475A-22A0-C984-6625F016C956}"/>
              </a:ext>
            </a:extLst>
          </p:cNvPr>
          <p:cNvSpPr>
            <a:spLocks noGrp="1"/>
          </p:cNvSpPr>
          <p:nvPr>
            <p:ph type="title"/>
          </p:nvPr>
        </p:nvSpPr>
        <p:spPr/>
        <p:txBody>
          <a:bodyPr/>
          <a:lstStyle/>
          <a:p>
            <a:r>
              <a:rPr lang="en-US" dirty="0">
                <a:solidFill>
                  <a:schemeClr val="bg1"/>
                </a:solidFill>
              </a:rPr>
              <a:t>Iss</a:t>
            </a:r>
            <a:r>
              <a:rPr lang="en-US" dirty="0">
                <a:ln w="19050">
                  <a:solidFill>
                    <a:srgbClr val="0C4C88"/>
                  </a:solidFill>
                </a:ln>
                <a:solidFill>
                  <a:schemeClr val="bg1"/>
                </a:solidFill>
              </a:rPr>
              <a:t>u</a:t>
            </a:r>
            <a:r>
              <a:rPr lang="en-US" dirty="0"/>
              <a:t>e:  rising interest payments</a:t>
            </a:r>
          </a:p>
        </p:txBody>
      </p:sp>
      <p:sp>
        <p:nvSpPr>
          <p:cNvPr id="3" name="Content Placeholder 2">
            <a:extLst>
              <a:ext uri="{FF2B5EF4-FFF2-40B4-BE49-F238E27FC236}">
                <a16:creationId xmlns:a16="http://schemas.microsoft.com/office/drawing/2014/main" id="{4A25CA60-23D5-5E1C-24BD-D8BA2CDE68A5}"/>
              </a:ext>
            </a:extLst>
          </p:cNvPr>
          <p:cNvSpPr>
            <a:spLocks noGrp="1"/>
          </p:cNvSpPr>
          <p:nvPr>
            <p:ph idx="1"/>
          </p:nvPr>
        </p:nvSpPr>
        <p:spPr>
          <a:xfrm>
            <a:off x="838200" y="1336433"/>
            <a:ext cx="10515600" cy="4893793"/>
          </a:xfrm>
        </p:spPr>
        <p:txBody>
          <a:bodyPr>
            <a:normAutofit fontScale="92500" lnSpcReduction="20000"/>
          </a:bodyPr>
          <a:lstStyle/>
          <a:p>
            <a:r>
              <a:rPr lang="en-US" dirty="0"/>
              <a:t>More debt means more interest to pay as debt matures</a:t>
            </a:r>
          </a:p>
          <a:p>
            <a:r>
              <a:rPr lang="en-US" dirty="0"/>
              <a:t>Rising interest rates </a:t>
            </a:r>
            <a:r>
              <a:rPr lang="en-US" dirty="0">
                <a:sym typeface="Wingdings" panose="05000000000000000000" pitchFamily="2" charset="2"/>
              </a:rPr>
              <a:t> </a:t>
            </a:r>
            <a:r>
              <a:rPr lang="en-US" dirty="0"/>
              <a:t>cost more to “roll over” debt</a:t>
            </a:r>
          </a:p>
          <a:p>
            <a:r>
              <a:rPr lang="en-US" dirty="0"/>
              <a:t>Are days of very low interest rates gone? </a:t>
            </a:r>
          </a:p>
          <a:p>
            <a:r>
              <a:rPr lang="en-US" dirty="0"/>
              <a:t>IF Government spending ‘Crowds Out’ </a:t>
            </a:r>
            <a:r>
              <a:rPr lang="en-US" dirty="0">
                <a:sym typeface="Wingdings" panose="05000000000000000000" pitchFamily="2" charset="2"/>
              </a:rPr>
              <a:t> </a:t>
            </a:r>
            <a:r>
              <a:rPr lang="en-US" dirty="0"/>
              <a:t>higher interest rates &amp; fewer loanable funds:  </a:t>
            </a:r>
          </a:p>
          <a:p>
            <a:pPr lvl="1"/>
            <a:r>
              <a:rPr lang="en-US" dirty="0"/>
              <a:t>Increases Foreign Borrowing &amp; FDI:  </a:t>
            </a:r>
          </a:p>
          <a:p>
            <a:pPr lvl="1"/>
            <a:r>
              <a:rPr lang="en-US" dirty="0"/>
              <a:t>Higher interest rates lead to foreign capital inflows or foreign borrowing. </a:t>
            </a:r>
          </a:p>
          <a:p>
            <a:pPr>
              <a:spcAft>
                <a:spcPts val="1000"/>
              </a:spcAft>
            </a:pPr>
            <a:r>
              <a:rPr lang="en-US" dirty="0"/>
              <a:t>When the Fed raises interest rates, the exchange rate of the dollar rises, causing:</a:t>
            </a:r>
          </a:p>
          <a:p>
            <a:pPr marL="914400" lvl="1" indent="-457200">
              <a:spcAft>
                <a:spcPts val="1000"/>
              </a:spcAft>
              <a:buFont typeface="+mj-lt"/>
              <a:buAutoNum type="arabicPeriod"/>
            </a:pPr>
            <a:r>
              <a:rPr lang="en-US" dirty="0"/>
              <a:t>Increases in the trade deficit</a:t>
            </a:r>
          </a:p>
          <a:p>
            <a:pPr marL="914400" lvl="1" indent="-457200">
              <a:spcAft>
                <a:spcPts val="1000"/>
              </a:spcAft>
              <a:buFont typeface="+mj-lt"/>
              <a:buAutoNum type="arabicPeriod"/>
            </a:pPr>
            <a:r>
              <a:rPr lang="en-US" dirty="0"/>
              <a:t>Foreign borrowing.</a:t>
            </a:r>
          </a:p>
          <a:p>
            <a:pPr>
              <a:spcAft>
                <a:spcPts val="1000"/>
              </a:spcAft>
            </a:pPr>
            <a:r>
              <a:rPr lang="en-US" dirty="0"/>
              <a:t>IF foreign owners panic, rates up! </a:t>
            </a:r>
          </a:p>
          <a:p>
            <a:endParaRPr lang="en-US" dirty="0"/>
          </a:p>
        </p:txBody>
      </p:sp>
      <p:sp>
        <p:nvSpPr>
          <p:cNvPr id="4" name="Slide Number Placeholder 3">
            <a:extLst>
              <a:ext uri="{FF2B5EF4-FFF2-40B4-BE49-F238E27FC236}">
                <a16:creationId xmlns:a16="http://schemas.microsoft.com/office/drawing/2014/main" id="{E0353CBE-AC9B-FA0B-E0B2-32985C46062F}"/>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551068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Traditional Economic Theory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200" y="876249"/>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is needed in the future, i.e., higher taxes and/or less programmatic outlays.</a:t>
            </a:r>
          </a:p>
          <a:p>
            <a:r>
              <a:rPr lang="en-US" dirty="0">
                <a:solidFill>
                  <a:schemeClr val="accent5">
                    <a:lumMod val="50000"/>
                  </a:schemeClr>
                </a:solidFill>
              </a:rPr>
              <a:t>BUT….interest rates </a:t>
            </a:r>
            <a:r>
              <a:rPr lang="en-US" dirty="0">
                <a:solidFill>
                  <a:schemeClr val="bg1"/>
                </a:solidFill>
                <a:highlight>
                  <a:srgbClr val="FF0000"/>
                </a:highlight>
              </a:rPr>
              <a:t>didn’t</a:t>
            </a:r>
            <a:r>
              <a:rPr lang="en-US" dirty="0">
                <a:solidFill>
                  <a:schemeClr val="bg1"/>
                </a:solidFill>
              </a:rPr>
              <a:t> </a:t>
            </a:r>
            <a:r>
              <a:rPr lang="en-US" dirty="0">
                <a:solidFill>
                  <a:schemeClr val="accent5">
                    <a:lumMod val="50000"/>
                  </a:schemeClr>
                </a:solidFill>
              </a:rPr>
              <a:t>behave that way</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4214979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
        <p:nvSpPr>
          <p:cNvPr id="5" name="Content Placeholder 4">
            <a:extLst>
              <a:ext uri="{FF2B5EF4-FFF2-40B4-BE49-F238E27FC236}">
                <a16:creationId xmlns:a16="http://schemas.microsoft.com/office/drawing/2014/main" id="{67D1E9B0-B4C7-A5CF-AFD2-05054F5DBEB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DFE6D2-F72E-48D0-A115-CC31535AB398}"/>
              </a:ext>
            </a:extLst>
          </p:cNvPr>
          <p:cNvPicPr>
            <a:picLocks noChangeAspect="1"/>
          </p:cNvPicPr>
          <p:nvPr/>
        </p:nvPicPr>
        <p:blipFill>
          <a:blip r:embed="rId2"/>
          <a:stretch>
            <a:fillRect/>
          </a:stretch>
        </p:blipFill>
        <p:spPr>
          <a:xfrm>
            <a:off x="838200" y="1664139"/>
            <a:ext cx="9717866" cy="4346825"/>
          </a:xfrm>
          <a:prstGeom prst="rect">
            <a:avLst/>
          </a:prstGeom>
        </p:spPr>
      </p:pic>
    </p:spTree>
    <p:extLst>
      <p:ext uri="{BB962C8B-B14F-4D97-AF65-F5344CB8AC3E}">
        <p14:creationId xmlns:p14="http://schemas.microsoft.com/office/powerpoint/2010/main" val="2243761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Pre</a:t>
            </a:r>
            <a:r>
              <a:rPr lang="en-US" dirty="0"/>
              <a:t>viously: Past &amp;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5710153" cy="369332"/>
          </a:xfrm>
          <a:prstGeom prst="rect">
            <a:avLst/>
          </a:prstGeom>
          <a:noFill/>
        </p:spPr>
        <p:txBody>
          <a:bodyPr wrap="none" rtlCol="0">
            <a:spAutoFit/>
          </a:bodyPr>
          <a:lstStyle/>
          <a:p>
            <a:r>
              <a:rPr lang="en-US"/>
              <a:t>Source: CBO, “The Budget and Economic Outlook,”  2/2023</a:t>
            </a:r>
            <a:endParaRPr lang="en-US" dirty="0"/>
          </a:p>
        </p:txBody>
      </p:sp>
      <p:sp>
        <p:nvSpPr>
          <p:cNvPr id="8" name="TextBox 7">
            <a:extLst>
              <a:ext uri="{FF2B5EF4-FFF2-40B4-BE49-F238E27FC236}">
                <a16:creationId xmlns:a16="http://schemas.microsoft.com/office/drawing/2014/main" id="{AA5F0939-2C98-46B6-89A7-4A4102BC41C7}"/>
              </a:ext>
            </a:extLst>
          </p:cNvPr>
          <p:cNvSpPr txBox="1"/>
          <p:nvPr/>
        </p:nvSpPr>
        <p:spPr>
          <a:xfrm>
            <a:off x="3540125" y="5705415"/>
            <a:ext cx="5162550" cy="523220"/>
          </a:xfrm>
          <a:prstGeom prst="rect">
            <a:avLst/>
          </a:prstGeom>
          <a:noFill/>
        </p:spPr>
        <p:txBody>
          <a:bodyPr wrap="square" rtlCol="0">
            <a:spAutoFit/>
          </a:bodyPr>
          <a:lstStyle/>
          <a:p>
            <a:r>
              <a:rPr lang="en-US" sz="2800" i="1"/>
              <a:t>=</a:t>
            </a:r>
            <a:r>
              <a:rPr lang="en-US" sz="2800" b="1" i="1">
                <a:solidFill>
                  <a:srgbClr val="7E2987"/>
                </a:solidFill>
              </a:rPr>
              <a:t>Primary Deficit + </a:t>
            </a:r>
            <a:r>
              <a:rPr lang="en-US" sz="2800" b="1" i="1">
                <a:solidFill>
                  <a:srgbClr val="F05EE2"/>
                </a:solidFill>
              </a:rPr>
              <a:t>Net Interest</a:t>
            </a:r>
            <a:endParaRPr lang="en-US" sz="2800" b="1" i="1" dirty="0">
              <a:solidFill>
                <a:srgbClr val="F05EE2"/>
              </a:solidFill>
            </a:endParaRPr>
          </a:p>
        </p:txBody>
      </p:sp>
      <p:pic>
        <p:nvPicPr>
          <p:cNvPr id="5" name="Picture 4">
            <a:extLst>
              <a:ext uri="{FF2B5EF4-FFF2-40B4-BE49-F238E27FC236}">
                <a16:creationId xmlns:a16="http://schemas.microsoft.com/office/drawing/2014/main" id="{7C85875B-F8B0-1EAF-AFDE-8EA0D50E05C4}"/>
              </a:ext>
            </a:extLst>
          </p:cNvPr>
          <p:cNvPicPr>
            <a:picLocks noChangeAspect="1"/>
          </p:cNvPicPr>
          <p:nvPr/>
        </p:nvPicPr>
        <p:blipFill>
          <a:blip r:embed="rId3"/>
          <a:stretch>
            <a:fillRect/>
          </a:stretch>
        </p:blipFill>
        <p:spPr>
          <a:xfrm>
            <a:off x="409600" y="1039090"/>
            <a:ext cx="10918799" cy="4845245"/>
          </a:xfrm>
          <a:prstGeom prst="rect">
            <a:avLst/>
          </a:prstGeom>
        </p:spPr>
      </p:pic>
      <p:sp>
        <p:nvSpPr>
          <p:cNvPr id="3" name="Oval 2">
            <a:extLst>
              <a:ext uri="{FF2B5EF4-FFF2-40B4-BE49-F238E27FC236}">
                <a16:creationId xmlns:a16="http://schemas.microsoft.com/office/drawing/2014/main" id="{B2E2B1CC-DAEA-E21D-4B5F-CDA8F5772137}"/>
              </a:ext>
            </a:extLst>
          </p:cNvPr>
          <p:cNvSpPr/>
          <p:nvPr/>
        </p:nvSpPr>
        <p:spPr>
          <a:xfrm>
            <a:off x="5842000" y="1574800"/>
            <a:ext cx="2971800" cy="2997200"/>
          </a:xfrm>
          <a:prstGeom prst="ellipse">
            <a:avLst/>
          </a:prstGeom>
          <a:solidFill>
            <a:schemeClr val="accent1">
              <a:alpha val="25000"/>
            </a:schemeClr>
          </a:solidFill>
          <a:ln w="539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95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DEBT become a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a:bodyPr>
          <a:lstStyle/>
          <a:p>
            <a:r>
              <a:rPr lang="en-US" strike="sngStrike" dirty="0"/>
              <a:t>Can’t pay it back</a:t>
            </a:r>
          </a:p>
          <a:p>
            <a:r>
              <a:rPr lang="en-US" strike="sngStrike" dirty="0"/>
              <a:t>Creditors demand repayment</a:t>
            </a:r>
          </a:p>
          <a:p>
            <a:r>
              <a:rPr lang="en-US" strike="sngStrike" dirty="0"/>
              <a:t>Interest rates too high</a:t>
            </a:r>
          </a:p>
          <a:p>
            <a:r>
              <a:rPr lang="en-US" dirty="0"/>
              <a:t>Gets too big (relative to what?)</a:t>
            </a:r>
          </a:p>
          <a:p>
            <a:r>
              <a:rPr lang="en-US" dirty="0"/>
              <a:t>Damages credit rating severely</a:t>
            </a:r>
          </a:p>
          <a:p>
            <a:pPr lvl="1"/>
            <a:r>
              <a:rPr lang="en-US" dirty="0"/>
              <a:t>Hurts ability to borrow again</a:t>
            </a:r>
          </a:p>
          <a:p>
            <a:pPr lvl="1"/>
            <a:r>
              <a:rPr lang="en-US" dirty="0"/>
              <a:t>Increases cost of borrowing</a:t>
            </a:r>
          </a:p>
          <a:p>
            <a:r>
              <a:rPr lang="en-US" dirty="0"/>
              <a:t>Things don’t go as planned….</a:t>
            </a:r>
          </a:p>
          <a:p>
            <a:r>
              <a:rPr lang="en-US" dirty="0"/>
              <a:t>Others?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725921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a:xfrm>
            <a:off x="760164" y="0"/>
            <a:ext cx="10593636" cy="1325563"/>
          </a:xfrm>
        </p:spPr>
        <p:txBody>
          <a:bodyPr/>
          <a:lstStyle/>
          <a:p>
            <a:r>
              <a:rPr lang="en-US" sz="3600" dirty="0">
                <a:solidFill>
                  <a:schemeClr val="bg1"/>
                </a:solidFill>
              </a:rPr>
              <a:t>Issu</a:t>
            </a:r>
            <a:r>
              <a:rPr lang="en-US" sz="3600" dirty="0"/>
              <a:t>e</a:t>
            </a:r>
            <a:r>
              <a:rPr lang="en-US" dirty="0"/>
              <a:t>:  how big is too big?  </a:t>
            </a:r>
          </a:p>
        </p:txBody>
      </p:sp>
      <p:sp>
        <p:nvSpPr>
          <p:cNvPr id="3" name="Content Placeholder 2">
            <a:extLst>
              <a:ext uri="{FF2B5EF4-FFF2-40B4-BE49-F238E27FC236}">
                <a16:creationId xmlns:a16="http://schemas.microsoft.com/office/drawing/2014/main" id="{2B70D71A-1651-B569-FB15-DC06F27EDD52}"/>
              </a:ext>
            </a:extLst>
          </p:cNvPr>
          <p:cNvSpPr>
            <a:spLocks noGrp="1"/>
          </p:cNvSpPr>
          <p:nvPr>
            <p:ph idx="1"/>
          </p:nvPr>
        </p:nvSpPr>
        <p:spPr>
          <a:xfrm>
            <a:off x="838200" y="1570729"/>
            <a:ext cx="10515600" cy="3927245"/>
          </a:xfrm>
        </p:spPr>
        <p:txBody>
          <a:bodyPr>
            <a:normAutofit/>
          </a:bodyPr>
          <a:lstStyle/>
          <a:p>
            <a:r>
              <a:rPr lang="en-US" dirty="0"/>
              <a:t>Debt is growing b/c</a:t>
            </a:r>
          </a:p>
          <a:p>
            <a:pPr lvl="1"/>
            <a:r>
              <a:rPr lang="en-US" dirty="0"/>
              <a:t>Primary deficits continue to grow</a:t>
            </a:r>
          </a:p>
          <a:p>
            <a:pPr lvl="1"/>
            <a:r>
              <a:rPr lang="en-US" dirty="0"/>
              <a:t>Interest payments continue to grow</a:t>
            </a:r>
          </a:p>
          <a:p>
            <a:r>
              <a:rPr lang="en-US" dirty="0"/>
              <a:t>When should we start to worry that it’s getting too big?</a:t>
            </a:r>
          </a:p>
          <a:p>
            <a:r>
              <a:rPr lang="en-US" dirty="0"/>
              <a:t>Economists: if traditional view, wrong, then what to think?</a:t>
            </a:r>
          </a:p>
          <a:p>
            <a:pPr lvl="1"/>
            <a:r>
              <a:rPr lang="en-US" dirty="0"/>
              <a:t>MMT (Kelton)</a:t>
            </a:r>
          </a:p>
          <a:p>
            <a:pPr lvl="1"/>
            <a:r>
              <a:rPr lang="en-US" dirty="0"/>
              <a:t>Blanchard</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2329528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38130" y="0"/>
            <a:ext cx="10615670" cy="1325563"/>
          </a:xfrm>
        </p:spPr>
        <p:txBody>
          <a:bodyPr>
            <a:normAutofit/>
          </a:bodyPr>
          <a:lstStyle/>
          <a:p>
            <a:r>
              <a:rPr lang="en-US" sz="3600" dirty="0">
                <a:ln w="19050">
                  <a:solidFill>
                    <a:srgbClr val="0C4C88"/>
                  </a:solidFill>
                </a:ln>
                <a:solidFill>
                  <a:schemeClr val="bg1"/>
                </a:solidFill>
              </a:rPr>
              <a:t>New</a:t>
            </a:r>
            <a:r>
              <a:rPr lang="en-US" sz="3600" b="0" dirty="0">
                <a:ln w="19050">
                  <a:solidFill>
                    <a:srgbClr val="0C4C88"/>
                  </a:solidFill>
                </a:ln>
              </a:rPr>
              <a:t>(er) View: MM</a:t>
            </a:r>
            <a:r>
              <a:rPr lang="en-US" sz="3600" dirty="0"/>
              <a:t>T’s ‘Free Lunch’</a:t>
            </a: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a:xfrm>
            <a:off x="738130" y="958468"/>
            <a:ext cx="10515600" cy="2650058"/>
          </a:xfrm>
        </p:spPr>
        <p:txBody>
          <a:bodyPr/>
          <a:lstStyle/>
          <a:p>
            <a:r>
              <a:rPr lang="en-US" dirty="0"/>
              <a:t>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Content Placeholder 2">
            <a:extLst>
              <a:ext uri="{FF2B5EF4-FFF2-40B4-BE49-F238E27FC236}">
                <a16:creationId xmlns:a16="http://schemas.microsoft.com/office/drawing/2014/main" id="{DDA53E87-3BE9-51DE-4E41-268025A4E50A}"/>
              </a:ext>
            </a:extLst>
          </p:cNvPr>
          <p:cNvSpPr txBox="1">
            <a:spLocks/>
          </p:cNvSpPr>
          <p:nvPr/>
        </p:nvSpPr>
        <p:spPr>
          <a:xfrm>
            <a:off x="638060" y="3594348"/>
            <a:ext cx="10515600" cy="2650057"/>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 Kelton again</a:t>
            </a:r>
          </a:p>
          <a:p>
            <a:pPr lvl="1"/>
            <a:r>
              <a:rPr lang="en-US" dirty="0"/>
              <a:t>Example:  How did we “find the money” in FY 2020 to increase in the deficit by about $1.9 trillion?</a:t>
            </a:r>
          </a:p>
          <a:p>
            <a:pPr lvl="1"/>
            <a:r>
              <a:rPr lang="en-US" dirty="0"/>
              <a:t>Answer:  </a:t>
            </a:r>
            <a:r>
              <a:rPr lang="en-US" dirty="0">
                <a:highlight>
                  <a:srgbClr val="FFFF00"/>
                </a:highlight>
              </a:rPr>
              <a:t>Fed open market purchases of $1.7 trillion provided 89% of the financing.</a:t>
            </a:r>
          </a:p>
          <a:p>
            <a:pPr lvl="1"/>
            <a:r>
              <a:rPr lang="en-US" dirty="0">
                <a:highlight>
                  <a:srgbClr val="FFFF00"/>
                </a:highlight>
              </a:rPr>
              <a:t>More generally, she argues that we can always find the money to increase federal spending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15580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28032" y="91088"/>
            <a:ext cx="10515600" cy="1325563"/>
          </a:xfrm>
        </p:spPr>
        <p:txBody>
          <a:bodyPr>
            <a:normAutofit/>
          </a:bodyPr>
          <a:lstStyle/>
          <a:p>
            <a:r>
              <a:rPr lang="en-US" sz="3600" dirty="0">
                <a:ln w="19050">
                  <a:solidFill>
                    <a:srgbClr val="0C4C88"/>
                  </a:solidFill>
                </a:ln>
                <a:solidFill>
                  <a:schemeClr val="bg1"/>
                </a:solidFill>
              </a:rPr>
              <a:t>MM</a:t>
            </a:r>
            <a:r>
              <a:rPr lang="en-US" sz="3600" dirty="0">
                <a:solidFill>
                  <a:schemeClr val="accent5">
                    <a:lumMod val="50000"/>
                  </a:schemeClr>
                </a:solidFill>
              </a:rPr>
              <a:t>T’s Free Lunch – maybe not so free…</a:t>
            </a:r>
            <a:endParaRPr lang="en-US" sz="36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a:xfrm>
            <a:off x="640773" y="1416651"/>
            <a:ext cx="10515600" cy="3137304"/>
          </a:xfrm>
        </p:spPr>
        <p:txBody>
          <a:bodyPr/>
          <a:lstStyle/>
          <a:p>
            <a:r>
              <a:rPr lang="en-US" dirty="0"/>
              <a:t>Recent rise in inflation suggests free and easy application of MMT theories – acting boldly in times of emergency, finding money via Fed, </a:t>
            </a:r>
            <a:r>
              <a:rPr lang="en-US" dirty="0" err="1"/>
              <a:t>etc</a:t>
            </a:r>
            <a:r>
              <a:rPr lang="en-US" dirty="0"/>
              <a:t> – might lead to problems.  </a:t>
            </a:r>
          </a:p>
          <a:p>
            <a:r>
              <a:rPr lang="en-US" dirty="0"/>
              <a:t>Deficit spending needs to be reigned in….?</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3078597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534331" y="1155659"/>
            <a:ext cx="10515600" cy="5198841"/>
          </a:xfrm>
        </p:spPr>
        <p:txBody>
          <a:bodyPr>
            <a:normAutofit/>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endParaRPr lang="en-US" dirty="0">
              <a:solidFill>
                <a:schemeClr val="accent5">
                  <a:lumMod val="50000"/>
                </a:schemeClr>
              </a:solidFill>
            </a:endParaRPr>
          </a:p>
          <a:p>
            <a:pPr marL="0" indent="0">
              <a:buNone/>
            </a:pPr>
            <a:r>
              <a:rPr lang="en-US" sz="3200" dirty="0"/>
              <a:t>Olivier Blanchard </a:t>
            </a:r>
            <a:r>
              <a:rPr lang="en-US" sz="2600" dirty="0"/>
              <a:t>(economist @ MIT, Head of IMF..):</a:t>
            </a:r>
          </a:p>
          <a:p>
            <a:pPr marL="0" indent="0">
              <a:buNone/>
            </a:pPr>
            <a:endParaRPr lang="en-US" sz="2600" dirty="0"/>
          </a:p>
          <a:p>
            <a:pPr marL="0" indent="0">
              <a:buNone/>
            </a:pPr>
            <a:endParaRPr lang="en-US" sz="3200" dirty="0"/>
          </a:p>
          <a:p>
            <a:pPr marL="0" indent="0">
              <a:buNone/>
            </a:pPr>
            <a:endParaRPr lang="en-US" sz="3200" dirty="0"/>
          </a:p>
          <a:p>
            <a:pPr marL="0" indent="0">
              <a:buNone/>
            </a:pPr>
            <a:endParaRPr lang="en-US" dirty="0">
              <a:solidFill>
                <a:schemeClr val="accent5">
                  <a:lumMod val="50000"/>
                </a:schemeClr>
              </a:solidFill>
            </a:endParaRPr>
          </a:p>
          <a:p>
            <a:r>
              <a:rPr lang="en-US" dirty="0"/>
              <a:t>Blanchard does believe that the relative debt must be stabilized</a:t>
            </a:r>
          </a:p>
          <a:p>
            <a:pPr marL="914400" lvl="1" indent="-457200">
              <a:buFont typeface="+mj-lt"/>
              <a:buAutoNum type="arabicPeriod"/>
            </a:pPr>
            <a:r>
              <a:rPr lang="en-US" dirty="0"/>
              <a:t>At some point current deficits should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Content Placeholder 2">
            <a:extLst>
              <a:ext uri="{FF2B5EF4-FFF2-40B4-BE49-F238E27FC236}">
                <a16:creationId xmlns:a16="http://schemas.microsoft.com/office/drawing/2014/main" id="{546EC5FA-08BB-4E42-6383-2976CED1CDF0}"/>
              </a:ext>
            </a:extLst>
          </p:cNvPr>
          <p:cNvSpPr txBox="1">
            <a:spLocks/>
          </p:cNvSpPr>
          <p:nvPr/>
        </p:nvSpPr>
        <p:spPr>
          <a:xfrm>
            <a:off x="730739" y="2647099"/>
            <a:ext cx="9154041" cy="221595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“If the future is like the past [with low interest rates],…the issuance of debt without a later increase in taxes may well be feasible.  Put bluntly, public debt may have no fiscal cost.”</a:t>
            </a:r>
          </a:p>
          <a:p>
            <a:pPr marL="0" indent="0">
              <a:buFont typeface="Arial" panose="020B0604020202020204" pitchFamily="34" charset="0"/>
              <a:buNone/>
            </a:pPr>
            <a:r>
              <a:rPr lang="en-US" sz="2000" dirty="0"/>
              <a:t>But,</a:t>
            </a:r>
          </a:p>
          <a:p>
            <a:pPr marL="0" indent="0">
              <a:buFont typeface="Arial" panose="020B0604020202020204" pitchFamily="34" charset="0"/>
              <a:buNone/>
            </a:pPr>
            <a:r>
              <a:rPr lang="en-US" sz="2000" dirty="0"/>
              <a:t>“My purpose…is not to argue for more public debt, especially in the current political environment.  It is to have a richer discussion of the costs of debt…than is currently the case.”</a:t>
            </a:r>
          </a:p>
          <a:p>
            <a:endParaRPr lang="en-US" sz="2000" dirty="0"/>
          </a:p>
        </p:txBody>
      </p:sp>
    </p:spTree>
    <p:extLst>
      <p:ext uri="{BB962C8B-B14F-4D97-AF65-F5344CB8AC3E}">
        <p14:creationId xmlns:p14="http://schemas.microsoft.com/office/powerpoint/2010/main" val="2646225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1D99-1A55-1D4C-9F7C-4F8AC0789FD0}"/>
              </a:ext>
            </a:extLst>
          </p:cNvPr>
          <p:cNvSpPr>
            <a:spLocks noGrp="1"/>
          </p:cNvSpPr>
          <p:nvPr>
            <p:ph type="title"/>
          </p:nvPr>
        </p:nvSpPr>
        <p:spPr>
          <a:xfrm>
            <a:off x="736600" y="0"/>
            <a:ext cx="10515600" cy="1325563"/>
          </a:xfrm>
        </p:spPr>
        <p:txBody>
          <a:bodyPr/>
          <a:lstStyle/>
          <a:p>
            <a:r>
              <a:rPr lang="en-US" dirty="0">
                <a:solidFill>
                  <a:schemeClr val="bg1"/>
                </a:solidFill>
              </a:rPr>
              <a:t>Oth</a:t>
            </a:r>
            <a:r>
              <a:rPr lang="en-US" dirty="0"/>
              <a:t>er Countries Have Higher Debt Levels</a:t>
            </a:r>
          </a:p>
        </p:txBody>
      </p:sp>
      <p:pic>
        <p:nvPicPr>
          <p:cNvPr id="6" name="Content Placeholder 5" descr="A screenshot of a cell phone&#10;&#10;Description automatically generated">
            <a:extLst>
              <a:ext uri="{FF2B5EF4-FFF2-40B4-BE49-F238E27FC236}">
                <a16:creationId xmlns:a16="http://schemas.microsoft.com/office/drawing/2014/main" id="{BC68BE9D-00FC-AF48-AA76-452933EA2A05}"/>
              </a:ext>
            </a:extLst>
          </p:cNvPr>
          <p:cNvPicPr>
            <a:picLocks noGrp="1" noChangeAspect="1"/>
          </p:cNvPicPr>
          <p:nvPr>
            <p:ph idx="1"/>
          </p:nvPr>
        </p:nvPicPr>
        <p:blipFill>
          <a:blip r:embed="rId2" r:link="rId3"/>
          <a:stretch>
            <a:fillRect/>
          </a:stretch>
        </p:blipFill>
        <p:spPr>
          <a:xfrm>
            <a:off x="1295400" y="1079320"/>
            <a:ext cx="10058400" cy="5150906"/>
          </a:xfrm>
        </p:spPr>
      </p:pic>
      <p:sp>
        <p:nvSpPr>
          <p:cNvPr id="4" name="Slide Number Placeholder 3">
            <a:extLst>
              <a:ext uri="{FF2B5EF4-FFF2-40B4-BE49-F238E27FC236}">
                <a16:creationId xmlns:a16="http://schemas.microsoft.com/office/drawing/2014/main" id="{9C16AC45-5C20-E246-817B-0F156ECC357A}"/>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82897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801436" y="0"/>
            <a:ext cx="10515600" cy="1325563"/>
          </a:xfrm>
        </p:spPr>
        <p:txBody>
          <a:bodyPr/>
          <a:lstStyle/>
          <a:p>
            <a:r>
              <a:rPr lang="en-US" dirty="0">
                <a:solidFill>
                  <a:schemeClr val="bg1"/>
                </a:solidFill>
              </a:rPr>
              <a:t>A</a:t>
            </a:r>
            <a:r>
              <a:rPr lang="en-US" dirty="0"/>
              <a:t> </a:t>
            </a:r>
            <a:r>
              <a:rPr lang="en-US" dirty="0">
                <a:solidFill>
                  <a:schemeClr val="bg1"/>
                </a:solidFill>
              </a:rPr>
              <a:t>H</a:t>
            </a:r>
            <a:r>
              <a:rPr lang="en-US" dirty="0"/>
              <a:t>istory of Persistent Deficits</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6" name="Picture 5">
            <a:extLst>
              <a:ext uri="{FF2B5EF4-FFF2-40B4-BE49-F238E27FC236}">
                <a16:creationId xmlns:a16="http://schemas.microsoft.com/office/drawing/2014/main" id="{0D2534ED-069C-7858-EFCA-6BCE15994DD5}"/>
              </a:ext>
            </a:extLst>
          </p:cNvPr>
          <p:cNvPicPr>
            <a:picLocks noChangeAspect="1"/>
          </p:cNvPicPr>
          <p:nvPr/>
        </p:nvPicPr>
        <p:blipFill>
          <a:blip r:embed="rId3"/>
          <a:stretch>
            <a:fillRect/>
          </a:stretch>
        </p:blipFill>
        <p:spPr>
          <a:xfrm>
            <a:off x="353569" y="1018604"/>
            <a:ext cx="10363200" cy="5077395"/>
          </a:xfrm>
          <a:prstGeom prst="rect">
            <a:avLst/>
          </a:prstGeom>
        </p:spPr>
      </p:pic>
    </p:spTree>
    <p:extLst>
      <p:ext uri="{BB962C8B-B14F-4D97-AF65-F5344CB8AC3E}">
        <p14:creationId xmlns:p14="http://schemas.microsoft.com/office/powerpoint/2010/main" val="9983420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B9C4-8F2C-46A9-A435-9B8CA936F758}"/>
              </a:ext>
            </a:extLst>
          </p:cNvPr>
          <p:cNvSpPr>
            <a:spLocks noGrp="1"/>
          </p:cNvSpPr>
          <p:nvPr>
            <p:ph type="title"/>
          </p:nvPr>
        </p:nvSpPr>
        <p:spPr>
          <a:xfrm>
            <a:off x="838200" y="0"/>
            <a:ext cx="10515600" cy="1325563"/>
          </a:xfrm>
        </p:spPr>
        <p:txBody>
          <a:bodyPr/>
          <a:lstStyle/>
          <a:p>
            <a:r>
              <a:rPr lang="en-US" dirty="0">
                <a:solidFill>
                  <a:schemeClr val="bg1"/>
                </a:solidFill>
              </a:rPr>
              <a:t>Rel</a:t>
            </a:r>
            <a:r>
              <a:rPr lang="en-US" dirty="0">
                <a:solidFill>
                  <a:schemeClr val="accent5">
                    <a:lumMod val="50000"/>
                  </a:schemeClr>
                </a:solidFill>
              </a:rPr>
              <a:t>ative Debt Cannot </a:t>
            </a:r>
            <a:r>
              <a:rPr lang="en-US" i="1" dirty="0">
                <a:solidFill>
                  <a:schemeClr val="accent5">
                    <a:lumMod val="50000"/>
                  </a:schemeClr>
                </a:solidFill>
                <a:highlight>
                  <a:srgbClr val="00FFFF"/>
                </a:highlight>
              </a:rPr>
              <a:t>Grow</a:t>
            </a:r>
            <a:r>
              <a:rPr lang="en-US" dirty="0">
                <a:solidFill>
                  <a:schemeClr val="accent5">
                    <a:lumMod val="50000"/>
                  </a:schemeClr>
                </a:solidFill>
              </a:rPr>
              <a:t> Forever, But</a:t>
            </a:r>
            <a:endParaRPr lang="en-US" dirty="0">
              <a:solidFill>
                <a:schemeClr val="bg1"/>
              </a:solidFill>
            </a:endParaRPr>
          </a:p>
        </p:txBody>
      </p:sp>
      <p:sp>
        <p:nvSpPr>
          <p:cNvPr id="3" name="Content Placeholder 2">
            <a:extLst>
              <a:ext uri="{FF2B5EF4-FFF2-40B4-BE49-F238E27FC236}">
                <a16:creationId xmlns:a16="http://schemas.microsoft.com/office/drawing/2014/main" id="{EB9EA6FC-E493-4E35-810B-1BDC84B4F83E}"/>
              </a:ext>
            </a:extLst>
          </p:cNvPr>
          <p:cNvSpPr>
            <a:spLocks noGrp="1"/>
          </p:cNvSpPr>
          <p:nvPr>
            <p:ph idx="1"/>
          </p:nvPr>
        </p:nvSpPr>
        <p:spPr>
          <a:xfrm>
            <a:off x="838200" y="1134737"/>
            <a:ext cx="10515600" cy="4787331"/>
          </a:xfrm>
        </p:spPr>
        <p:txBody>
          <a:bodyPr>
            <a:normAutofit/>
          </a:bodyPr>
          <a:lstStyle/>
          <a:p>
            <a:pPr>
              <a:spcAft>
                <a:spcPts val="1000"/>
              </a:spcAft>
            </a:pPr>
            <a:r>
              <a:rPr lang="en-US" dirty="0"/>
              <a:t>IF Relative does grow, then we encounter issues with lenders</a:t>
            </a:r>
          </a:p>
          <a:p>
            <a:pPr lvl="1"/>
            <a:r>
              <a:rPr lang="en-US" dirty="0"/>
              <a:t>Interest payments will grow with it.</a:t>
            </a:r>
          </a:p>
          <a:p>
            <a:pPr lvl="1"/>
            <a:r>
              <a:rPr lang="en-US" dirty="0"/>
              <a:t>Investors might start questioning the creditworthiness of the US government</a:t>
            </a:r>
          </a:p>
          <a:p>
            <a:pPr lvl="1"/>
            <a:r>
              <a:rPr lang="en-US" dirty="0"/>
              <a:t>Interest rates might increase</a:t>
            </a:r>
          </a:p>
          <a:p>
            <a:pPr lvl="1"/>
            <a:r>
              <a:rPr lang="en-US" dirty="0"/>
              <a:t>It becomes more difficult to borrow in times of crisis.</a:t>
            </a:r>
          </a:p>
          <a:p>
            <a:pPr lvl="1"/>
            <a:r>
              <a:rPr lang="en-US" dirty="0"/>
              <a:t>Could start to crowd out investment by consumers and businesses.</a:t>
            </a:r>
          </a:p>
          <a:p>
            <a:pPr lvl="1"/>
            <a:r>
              <a:rPr lang="en-US" dirty="0"/>
              <a:t>Could be inflationary.</a:t>
            </a:r>
          </a:p>
          <a:p>
            <a:pPr>
              <a:spcAft>
                <a:spcPts val="1000"/>
              </a:spcAft>
            </a:pPr>
            <a:r>
              <a:rPr lang="en-US" dirty="0"/>
              <a:t>May not present a problem if GDP &gt; Interest rates (Blanchard)</a:t>
            </a:r>
          </a:p>
          <a:p>
            <a:pPr marL="0" indent="0">
              <a:buNone/>
            </a:pPr>
            <a:endParaRPr lang="en-US" dirty="0"/>
          </a:p>
        </p:txBody>
      </p:sp>
      <p:sp>
        <p:nvSpPr>
          <p:cNvPr id="4" name="Slide Number Placeholder 3">
            <a:extLst>
              <a:ext uri="{FF2B5EF4-FFF2-40B4-BE49-F238E27FC236}">
                <a16:creationId xmlns:a16="http://schemas.microsoft.com/office/drawing/2014/main" id="{8890836A-97B8-49CB-9865-A680116E578C}"/>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3472702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A36F-E991-E9DA-B951-783B27366ABA}"/>
              </a:ext>
            </a:extLst>
          </p:cNvPr>
          <p:cNvSpPr>
            <a:spLocks noGrp="1"/>
          </p:cNvSpPr>
          <p:nvPr>
            <p:ph type="title"/>
          </p:nvPr>
        </p:nvSpPr>
        <p:spPr>
          <a:xfrm>
            <a:off x="838200" y="0"/>
            <a:ext cx="10515600" cy="1168769"/>
          </a:xfrm>
        </p:spPr>
        <p:txBody>
          <a:bodyPr/>
          <a:lstStyle/>
          <a:p>
            <a:r>
              <a:rPr lang="en-US" dirty="0">
                <a:solidFill>
                  <a:schemeClr val="bg1"/>
                </a:solidFill>
              </a:rPr>
              <a:t>Tak</a:t>
            </a:r>
            <a:r>
              <a:rPr lang="en-US" dirty="0"/>
              <a:t>eaways / talking points</a:t>
            </a:r>
          </a:p>
        </p:txBody>
      </p:sp>
      <p:sp>
        <p:nvSpPr>
          <p:cNvPr id="3" name="Content Placeholder 2">
            <a:extLst>
              <a:ext uri="{FF2B5EF4-FFF2-40B4-BE49-F238E27FC236}">
                <a16:creationId xmlns:a16="http://schemas.microsoft.com/office/drawing/2014/main" id="{2E4156DE-1134-B1CA-8BA9-FEABF818EA05}"/>
              </a:ext>
            </a:extLst>
          </p:cNvPr>
          <p:cNvSpPr>
            <a:spLocks noGrp="1"/>
          </p:cNvSpPr>
          <p:nvPr>
            <p:ph idx="1"/>
          </p:nvPr>
        </p:nvSpPr>
        <p:spPr>
          <a:xfrm>
            <a:off x="838200" y="1168769"/>
            <a:ext cx="10901082" cy="5426581"/>
          </a:xfrm>
        </p:spPr>
        <p:txBody>
          <a:bodyPr>
            <a:normAutofit fontScale="92500" lnSpcReduction="10000"/>
          </a:bodyPr>
          <a:lstStyle/>
          <a:p>
            <a:r>
              <a:rPr lang="en-US" sz="2400" dirty="0"/>
              <a:t>Can’t technically default, nor technically have to “repay”</a:t>
            </a:r>
          </a:p>
          <a:p>
            <a:pPr lvl="1"/>
            <a:r>
              <a:rPr lang="en-US" sz="2000" dirty="0"/>
              <a:t>“Rolling over” debt may cost more in future</a:t>
            </a:r>
          </a:p>
          <a:p>
            <a:r>
              <a:rPr lang="en-US" sz="2400" dirty="0"/>
              <a:t>The current trajectory for the federal debt seems unsustainable</a:t>
            </a:r>
          </a:p>
          <a:p>
            <a:r>
              <a:rPr lang="en-US" sz="2400" dirty="0"/>
              <a:t>Persistence of deficit spending will increase need to borrow</a:t>
            </a:r>
          </a:p>
          <a:p>
            <a:pPr lvl="1"/>
            <a:r>
              <a:rPr lang="en-US" sz="1800" dirty="0"/>
              <a:t>What should we cut?  </a:t>
            </a:r>
          </a:p>
          <a:p>
            <a:r>
              <a:rPr lang="en-US" sz="2400" dirty="0"/>
              <a:t>Debt service will increase due to </a:t>
            </a:r>
          </a:p>
          <a:p>
            <a:pPr lvl="1"/>
            <a:r>
              <a:rPr lang="en-US" sz="1800" dirty="0"/>
              <a:t>Deficit spending, thus more borrowing</a:t>
            </a:r>
          </a:p>
          <a:p>
            <a:pPr lvl="1"/>
            <a:r>
              <a:rPr lang="en-US" sz="1800" dirty="0"/>
              <a:t>Possible increased interest rates</a:t>
            </a:r>
          </a:p>
          <a:p>
            <a:r>
              <a:rPr lang="en-US" sz="2400" dirty="0"/>
              <a:t>Good borrowing may become more difficult if relative debt grows</a:t>
            </a:r>
          </a:p>
          <a:p>
            <a:pPr lvl="1"/>
            <a:r>
              <a:rPr lang="en-US" sz="1800" dirty="0"/>
              <a:t>Economic investment may lack</a:t>
            </a:r>
          </a:p>
          <a:p>
            <a:pPr lvl="1"/>
            <a:r>
              <a:rPr lang="en-US" sz="1800" dirty="0"/>
              <a:t>Emergency borrowing ability may be constrained</a:t>
            </a:r>
          </a:p>
          <a:p>
            <a:r>
              <a:rPr lang="en-US" sz="2400" dirty="0"/>
              <a:t>Increased debt service may “crowd out” private investment</a:t>
            </a:r>
          </a:p>
          <a:p>
            <a:r>
              <a:rPr lang="en-US" sz="2400" dirty="0"/>
              <a:t>Debt held by foreigners increases – may lead to ‘fiscal crisis’</a:t>
            </a:r>
          </a:p>
          <a:p>
            <a:r>
              <a:rPr lang="en-US" sz="2400" dirty="0"/>
              <a:t>Relative debt stabilization may be handled by combination of GDP growth and low interest rates</a:t>
            </a:r>
          </a:p>
          <a:p>
            <a:endParaRPr lang="en-US" sz="2400" dirty="0"/>
          </a:p>
        </p:txBody>
      </p:sp>
      <p:sp>
        <p:nvSpPr>
          <p:cNvPr id="4" name="Slide Number Placeholder 3">
            <a:extLst>
              <a:ext uri="{FF2B5EF4-FFF2-40B4-BE49-F238E27FC236}">
                <a16:creationId xmlns:a16="http://schemas.microsoft.com/office/drawing/2014/main" id="{CB3E3F0B-293D-97D6-30A0-D9E4E29472C5}"/>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325141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Joseph Carolan, Ph.D.</a:t>
            </a:r>
          </a:p>
          <a:p>
            <a:pPr marL="0" indent="0" algn="ctr">
              <a:buNone/>
            </a:pPr>
            <a:r>
              <a:rPr lang="en-US" dirty="0">
                <a:hlinkClick r:id="rId3"/>
              </a:rPr>
              <a:t>carolan@oakland.edu</a:t>
            </a:r>
            <a:endParaRPr lang="en-US" dirty="0"/>
          </a:p>
          <a:p>
            <a:pPr marL="0" indent="0" algn="ctr">
              <a:buNone/>
            </a:pPr>
            <a:endParaRPr lang="en-US" dirty="0"/>
          </a:p>
          <a:p>
            <a:pPr marL="0" indent="0" algn="ctr">
              <a:buNone/>
            </a:pPr>
            <a:r>
              <a:rPr lang="en-US" dirty="0"/>
              <a:t>Contact NEED: </a:t>
            </a:r>
            <a:r>
              <a:rPr lang="en-US" dirty="0">
                <a:hlinkClick r:id="rId4"/>
              </a:rPr>
              <a:t>info@NEEDEcon.org</a:t>
            </a:r>
            <a:endParaRPr lang="en-US" dirty="0"/>
          </a:p>
          <a:p>
            <a:pPr marL="0" indent="0" algn="ctr">
              <a:buNone/>
            </a:pPr>
            <a:endParaRPr lang="en-US" dirty="0"/>
          </a:p>
          <a:p>
            <a:pPr marL="0" indent="0" algn="ctr">
              <a:buNone/>
            </a:pPr>
            <a:r>
              <a:rPr lang="en-US" dirty="0"/>
              <a:t>Submit a testimonial:  </a:t>
            </a:r>
            <a:r>
              <a:rPr lang="en-US" u="sng" dirty="0">
                <a:hlinkClick r:id="rId5"/>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72</a:t>
            </a:fld>
            <a:endParaRPr lang="en-GB" dirty="0"/>
          </a:p>
        </p:txBody>
      </p:sp>
    </p:spTree>
    <p:extLst>
      <p:ext uri="{BB962C8B-B14F-4D97-AF65-F5344CB8AC3E}">
        <p14:creationId xmlns:p14="http://schemas.microsoft.com/office/powerpoint/2010/main" val="2133062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7A3181-1E14-CD33-D8C2-A04636C5DEEC}"/>
              </a:ext>
            </a:extLst>
          </p:cNvPr>
          <p:cNvPicPr>
            <a:picLocks noChangeAspect="1"/>
          </p:cNvPicPr>
          <p:nvPr/>
        </p:nvPicPr>
        <p:blipFill>
          <a:blip r:embed="rId3"/>
          <a:stretch>
            <a:fillRect/>
          </a:stretch>
        </p:blipFill>
        <p:spPr>
          <a:xfrm>
            <a:off x="2253885" y="643466"/>
            <a:ext cx="7684230" cy="5571067"/>
          </a:xfrm>
          <a:prstGeom prst="rect">
            <a:avLst/>
          </a:prstGeom>
        </p:spPr>
      </p:pic>
      <p:sp>
        <p:nvSpPr>
          <p:cNvPr id="4" name="Slide Number Placeholder 3">
            <a:extLst>
              <a:ext uri="{FF2B5EF4-FFF2-40B4-BE49-F238E27FC236}">
                <a16:creationId xmlns:a16="http://schemas.microsoft.com/office/drawing/2014/main" id="{ADE44527-FD80-125D-8A27-8B5025F73B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9F085D5-EC86-4F6A-B501-C1359CB39116}" type="slidenum">
              <a:rPr lang="en-US" sz="1200" smtClean="0">
                <a:solidFill>
                  <a:schemeClr val="tx1">
                    <a:tint val="75000"/>
                  </a:schemeClr>
                </a:solidFill>
              </a:rPr>
              <a:pPr>
                <a:spcAft>
                  <a:spcPts val="600"/>
                </a:spcAft>
              </a:pPr>
              <a:t>73</a:t>
            </a:fld>
            <a:endParaRPr lang="en-US" sz="1200">
              <a:solidFill>
                <a:schemeClr val="tx1">
                  <a:tint val="75000"/>
                </a:schemeClr>
              </a:solidFill>
            </a:endParaRPr>
          </a:p>
        </p:txBody>
      </p:sp>
      <p:sp>
        <p:nvSpPr>
          <p:cNvPr id="2" name="Title 1">
            <a:extLst>
              <a:ext uri="{FF2B5EF4-FFF2-40B4-BE49-F238E27FC236}">
                <a16:creationId xmlns:a16="http://schemas.microsoft.com/office/drawing/2014/main" id="{2397CF2B-3028-322A-8717-9EE5EC47A8E6}"/>
              </a:ext>
            </a:extLst>
          </p:cNvPr>
          <p:cNvSpPr>
            <a:spLocks noGrp="1"/>
          </p:cNvSpPr>
          <p:nvPr>
            <p:ph type="title"/>
          </p:nvPr>
        </p:nvSpPr>
        <p:spPr>
          <a:xfrm>
            <a:off x="821871" y="0"/>
            <a:ext cx="10515600" cy="1325563"/>
          </a:xfrm>
        </p:spPr>
        <p:txBody>
          <a:bodyPr/>
          <a:lstStyle/>
          <a:p>
            <a:r>
              <a:rPr lang="en-US" dirty="0">
                <a:solidFill>
                  <a:schemeClr val="bg1"/>
                </a:solidFill>
              </a:rPr>
              <a:t>Ma</a:t>
            </a:r>
            <a:r>
              <a:rPr lang="en-US" dirty="0"/>
              <a:t>in Economic Institutions</a:t>
            </a:r>
          </a:p>
        </p:txBody>
      </p:sp>
    </p:spTree>
    <p:extLst>
      <p:ext uri="{BB962C8B-B14F-4D97-AF65-F5344CB8AC3E}">
        <p14:creationId xmlns:p14="http://schemas.microsoft.com/office/powerpoint/2010/main" val="1835581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indent="0" algn="ctr">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Total Federal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value of all outstanding government bonds (or “Treasuries”) that have been issued to finance past federal government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total federal spending and revenues.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Federal Debt in the Held by the Public</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debt held by the private domestic investors, foreign investors and the Federal Reserve.  The concept of the debt excludes intragovernmental debt, such as the debt held by the Social Security and Medicare Trust Funds.</a:t>
            </a:r>
            <a:r>
              <a:rPr lang="en-US" sz="1900"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The Relative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Federal Debt Held by the Public as a fraction of the size of the economy, or GDP.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Congressional Budget Office (CBO)</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a congressional think tank that analyzes the effect of legislation on the budget (“scoring”) and issues periodic projections on the future of debt and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Primary 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federal spending on programs and total revenues.  The primary deficit excludes interest on the debt.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Rolling Over the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the process of paying off maturing government bonds with newly issued bonds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3154281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 (Cont.)</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Crowding Out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phenomena where government financing of deficits raises interest rates and lowers firms’ investment.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International Reserve Currency</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foreign holdings of US debt (and other countries debt) to facilitate international trade; e.g., oil is traded in dollars.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Default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when an entity that issues a bond fails to make an interest payment or the repayment of the face amount on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Foreign Exchange Value of the Dollar</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purchasing power of the dollar in terms of a foreign currency.  When the US exchange rate falls, the dollar has les purchasing power over foreign goods.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Budget Reconciliation</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a Senate process for by-passing the filibuster, so that legislation can be enacted with a 51-vote majority.  The process can only be used for changing spending or taxes and the legislation cannot increase the deficit after 10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24182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6" name="Picture 5">
            <a:extLst>
              <a:ext uri="{FF2B5EF4-FFF2-40B4-BE49-F238E27FC236}">
                <a16:creationId xmlns:a16="http://schemas.microsoft.com/office/drawing/2014/main" id="{C5761BE0-A703-D64F-A193-6BDE06841C01}"/>
              </a:ext>
            </a:extLst>
          </p:cNvPr>
          <p:cNvPicPr>
            <a:picLocks noChangeAspect="1"/>
          </p:cNvPicPr>
          <p:nvPr/>
        </p:nvPicPr>
        <p:blipFill>
          <a:blip r:embed="rId3"/>
          <a:srcRect/>
          <a:stretch/>
        </p:blipFill>
        <p:spPr>
          <a:xfrm>
            <a:off x="1066800" y="1201026"/>
            <a:ext cx="10058400" cy="5029200"/>
          </a:xfrm>
          <a:prstGeom prst="rect">
            <a:avLst/>
          </a:prstGeom>
        </p:spPr>
      </p:pic>
      <p:sp>
        <p:nvSpPr>
          <p:cNvPr id="3" name="TextBox 2">
            <a:extLst>
              <a:ext uri="{FF2B5EF4-FFF2-40B4-BE49-F238E27FC236}">
                <a16:creationId xmlns:a16="http://schemas.microsoft.com/office/drawing/2014/main" id="{0DD1A100-9D3E-0849-9964-548A02D5802D}"/>
              </a:ext>
            </a:extLst>
          </p:cNvPr>
          <p:cNvSpPr txBox="1"/>
          <p:nvPr/>
        </p:nvSpPr>
        <p:spPr>
          <a:xfrm>
            <a:off x="2752744" y="970193"/>
            <a:ext cx="6465103" cy="461665"/>
          </a:xfrm>
          <a:prstGeom prst="rect">
            <a:avLst/>
          </a:prstGeom>
          <a:noFill/>
        </p:spPr>
        <p:txBody>
          <a:bodyPr wrap="none" rtlCol="0">
            <a:spAutoFit/>
          </a:bodyPr>
          <a:lstStyle/>
          <a:p>
            <a:r>
              <a:rPr lang="en-US" sz="2400" b="1" dirty="0"/>
              <a:t>Debt = The Sum of All Past Deficits Less Surpluses</a:t>
            </a:r>
          </a:p>
        </p:txBody>
      </p:sp>
    </p:spTree>
    <p:extLst>
      <p:ext uri="{BB962C8B-B14F-4D97-AF65-F5344CB8AC3E}">
        <p14:creationId xmlns:p14="http://schemas.microsoft.com/office/powerpoint/2010/main" val="11764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sz="3600" dirty="0">
                <a:solidFill>
                  <a:schemeClr val="bg1"/>
                </a:solidFill>
              </a:rPr>
              <a:t>Fed</a:t>
            </a:r>
            <a:r>
              <a:rPr lang="en-US" sz="3600" dirty="0"/>
              <a:t>eral</a:t>
            </a:r>
            <a:r>
              <a:rPr lang="en-US" dirty="0"/>
              <a:t> Debt:  measures of debt</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a:xfrm>
            <a:off x="750065" y="1200839"/>
            <a:ext cx="10515600" cy="3520390"/>
          </a:xfrm>
        </p:spPr>
        <p:txBody>
          <a:bodyPr/>
          <a:lstStyle/>
          <a:p>
            <a:r>
              <a:rPr lang="en-US" dirty="0"/>
              <a:t>Total Debt vs. Publicly-held Debt </a:t>
            </a:r>
          </a:p>
          <a:p>
            <a:r>
              <a:rPr lang="en-US" dirty="0"/>
              <a:t>‘Relative’ debt (AKA – “debt to GDP ratio”)</a:t>
            </a:r>
          </a:p>
          <a:p>
            <a:endParaRPr lang="en-US" dirty="0"/>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4755933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16000</TotalTime>
  <Words>3980</Words>
  <Application>Microsoft Office PowerPoint</Application>
  <PresentationFormat>Widescreen</PresentationFormat>
  <Paragraphs>574</Paragraphs>
  <Slides>75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Corbel</vt:lpstr>
      <vt:lpstr>Courier New</vt:lpstr>
      <vt:lpstr>Garamond</vt:lpstr>
      <vt:lpstr>Custom Design</vt:lpstr>
      <vt:lpstr>PowerPoint Presentation</vt:lpstr>
      <vt:lpstr> Course Outline</vt:lpstr>
      <vt:lpstr>Submitting Questions</vt:lpstr>
      <vt:lpstr>PowerPoint Presentation</vt:lpstr>
      <vt:lpstr>Debt:  Feelings….</vt:lpstr>
      <vt:lpstr>Federal Debt:  definition</vt:lpstr>
      <vt:lpstr>A History of Persistent Deficits</vt:lpstr>
      <vt:lpstr>Debt vs. Deficit</vt:lpstr>
      <vt:lpstr>Federal Debt:  measures of debt</vt:lpstr>
      <vt:lpstr> A Breakdown of the Total Federal Debt</vt:lpstr>
      <vt:lpstr>Two Measures of the Debt</vt:lpstr>
      <vt:lpstr>Key Idea: Public Debt</vt:lpstr>
      <vt:lpstr>Key Idea: Relative Debt</vt:lpstr>
      <vt:lpstr>Two Measures of RELATIVE Debt</vt:lpstr>
      <vt:lpstr>Debt:  Personal &amp; Federal </vt:lpstr>
      <vt:lpstr>Debt:  What do we use it for ? (1)</vt:lpstr>
      <vt:lpstr>Common belief: Not All Govt Borrowing Is Bad!</vt:lpstr>
      <vt:lpstr>What the US Govt. Budget Looked Like 2019</vt:lpstr>
      <vt:lpstr>What the U.S. Gov’t Budget Looked Like 2020</vt:lpstr>
      <vt:lpstr>Debt: What do we use it for ? (2)</vt:lpstr>
      <vt:lpstr>Why Has the Federal Debt Risen So Much?</vt:lpstr>
      <vt:lpstr>On What is the Money Spent?  Complicated</vt:lpstr>
      <vt:lpstr>What is Mandatory Spending?</vt:lpstr>
      <vt:lpstr>What the US Govt. Budget Looked Like 2022</vt:lpstr>
      <vt:lpstr>Mandatory Spending (2022)</vt:lpstr>
      <vt:lpstr>PowerPoint Presentation</vt:lpstr>
      <vt:lpstr>Mandatory Spending: Total Mandatory</vt:lpstr>
      <vt:lpstr>Mandatory Spending: Social Security Spending</vt:lpstr>
      <vt:lpstr>Mandatory Spending: Medicare Spending</vt:lpstr>
      <vt:lpstr>Mandatory Spending: Medicaid Spending</vt:lpstr>
      <vt:lpstr>Debt: What do we use it for ? (3)</vt:lpstr>
      <vt:lpstr>PowerPoint Presentation</vt:lpstr>
      <vt:lpstr>Discretionary Spending:  Total</vt:lpstr>
      <vt:lpstr>Discretionary Spending: Defense Spending</vt:lpstr>
      <vt:lpstr>What Are the Primary Drivers Going Forward?</vt:lpstr>
      <vt:lpstr>Two Measures of the Deficit</vt:lpstr>
      <vt:lpstr>Past and Future of Deficits</vt:lpstr>
      <vt:lpstr>Interest projected to Grow (as share of Deficit)</vt:lpstr>
      <vt:lpstr>Spending to Grow Much Faster Than Revenue</vt:lpstr>
      <vt:lpstr>Issue: deficit spending….</vt:lpstr>
      <vt:lpstr>Options considered</vt:lpstr>
      <vt:lpstr>Issue: deficit spending grows Debt.  Problem?</vt:lpstr>
      <vt:lpstr> How Does the US Government Borrow?</vt:lpstr>
      <vt:lpstr> Traditional View</vt:lpstr>
      <vt:lpstr> A Breakdown of the Total Federal Debt</vt:lpstr>
      <vt:lpstr>PowerPoint Presentation</vt:lpstr>
      <vt:lpstr>Debt from domestic markets</vt:lpstr>
      <vt:lpstr>Trends in US Debt Over Time</vt:lpstr>
      <vt:lpstr>Who Holds Debt: Foreigners, 11/22</vt:lpstr>
      <vt:lpstr>Why do Foreigners Buy US Treasuries</vt:lpstr>
      <vt:lpstr>Trade and Investment Flows Balance Out Why do Foreigners Buy US Treasuries (2)</vt:lpstr>
      <vt:lpstr>Should Foreigner ownership be concerning?</vt:lpstr>
      <vt:lpstr>Debt:  When does DEBT become a problem?</vt:lpstr>
      <vt:lpstr>Debt:  When does it become problem?</vt:lpstr>
      <vt:lpstr>Gets too big (relative to what?) </vt:lpstr>
      <vt:lpstr>What about default?</vt:lpstr>
      <vt:lpstr>Debt:  When does DEBT become problem?</vt:lpstr>
      <vt:lpstr>What would a Fiscal Crisis Look Like?</vt:lpstr>
      <vt:lpstr>Debt:  When does it become problem?</vt:lpstr>
      <vt:lpstr>Issue:  rising interest payments</vt:lpstr>
      <vt:lpstr>What Traditional Economic Theory Got Wrong</vt:lpstr>
      <vt:lpstr>The Dog that Didn’t Bark; Rising Interest Rates?</vt:lpstr>
      <vt:lpstr>Previously: Past &amp; Future of Deficits</vt:lpstr>
      <vt:lpstr>Debt:  When does DEBT become a problem?</vt:lpstr>
      <vt:lpstr>Issue:  how big is too big?  </vt:lpstr>
      <vt:lpstr>New(er) View: MMT’s ‘Free Lunch’</vt:lpstr>
      <vt:lpstr>MMT’s Free Lunch – maybe not so free…</vt:lpstr>
      <vt:lpstr>New View: Almost a Free Lunch</vt:lpstr>
      <vt:lpstr>Other Countries Have Higher Debt Levels</vt:lpstr>
      <vt:lpstr>Relative Debt Cannot Grow Forever, But</vt:lpstr>
      <vt:lpstr>Takeaways / talking points</vt:lpstr>
      <vt:lpstr> Thank you!</vt:lpstr>
      <vt:lpstr>Main Economic Institutions</vt:lpstr>
      <vt:lpstr>Federal Debt Glossary</vt:lpstr>
      <vt:lpstr>Federal Debt Glossary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Joseph Carolan</cp:lastModifiedBy>
  <cp:revision>378</cp:revision>
  <cp:lastPrinted>2022-10-19T20:45:52Z</cp:lastPrinted>
  <dcterms:created xsi:type="dcterms:W3CDTF">2017-05-03T22:30:38Z</dcterms:created>
  <dcterms:modified xsi:type="dcterms:W3CDTF">2023-11-10T17:04:01Z</dcterms:modified>
</cp:coreProperties>
</file>